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8288000" cy="10826750"/>
  <p:notesSz cx="9926638" cy="6797675"/>
  <p:embeddedFontLst>
    <p:embeddedFont>
      <p:font typeface="Gothic A1 Bold" panose="020B0600000101010101" charset="-127"/>
      <p:regular r:id="rId72"/>
      <p:bold r:id="rId73"/>
    </p:embeddedFont>
    <p:embeddedFont>
      <p:font typeface="Gothic A1 Light" panose="020B0600000101010101" charset="-127"/>
      <p:regular r:id="rId74"/>
    </p:embeddedFont>
    <p:embeddedFont>
      <p:font typeface="Gothic A1 Medium" panose="020B0600000101010101" charset="-127"/>
      <p:regular r:id="rId75"/>
    </p:embeddedFont>
    <p:embeddedFont>
      <p:font typeface="Noto Sans KR" panose="020B0600000101010101" charset="-127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46980" autoAdjust="0"/>
  </p:normalViewPr>
  <p:slideViewPr>
    <p:cSldViewPr>
      <p:cViewPr varScale="1">
        <p:scale>
          <a:sx n="24" d="100"/>
          <a:sy n="24" d="100"/>
        </p:scale>
        <p:origin x="1670" y="43"/>
      </p:cViewPr>
      <p:guideLst>
        <p:guide orient="horz" pos="227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안녕하세요</a:t>
            </a:r>
            <a:r>
              <a:rPr lang="en-US" dirty="0"/>
              <a:t> 6조 </a:t>
            </a:r>
            <a:r>
              <a:rPr lang="en-US" dirty="0" err="1"/>
              <a:t>그것이</a:t>
            </a:r>
            <a:r>
              <a:rPr lang="en-US" dirty="0"/>
              <a:t> </a:t>
            </a:r>
            <a:r>
              <a:rPr lang="en-US" dirty="0" err="1"/>
              <a:t>알고싶다</a:t>
            </a:r>
            <a:r>
              <a:rPr lang="en-US" dirty="0"/>
              <a:t> </a:t>
            </a:r>
            <a:r>
              <a:rPr lang="en-US" dirty="0" err="1"/>
              <a:t>발표를</a:t>
            </a:r>
            <a:r>
              <a:rPr lang="en-US" dirty="0"/>
              <a:t> </a:t>
            </a:r>
            <a:r>
              <a:rPr lang="en-US" dirty="0" err="1"/>
              <a:t>맡게</a:t>
            </a:r>
            <a:r>
              <a:rPr lang="en-US" dirty="0"/>
              <a:t> 된 </a:t>
            </a:r>
            <a:r>
              <a:rPr lang="en-US" dirty="0" err="1"/>
              <a:t>채길호</a:t>
            </a:r>
            <a:r>
              <a:rPr lang="en-US" dirty="0"/>
              <a:t> </a:t>
            </a:r>
            <a:r>
              <a:rPr lang="en-US" dirty="0" err="1"/>
              <a:t>입니다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/>
          </a:p>
          <a:p>
            <a:pPr lvl="0"/>
            <a:r>
              <a:rPr lang="en-US"/>
              <a:t>넷플릭스의 재무제표를 시각화해봤습니다. 그래프를 보시면 매출과 투자 개발비용은 상승세를 보이고있고</a:t>
            </a:r>
          </a:p>
          <a:p>
            <a:pPr lvl="0"/>
            <a:r>
              <a:rPr lang="en-US"/>
              <a:t>넷플릭스의 결제 구독자 수는</a:t>
            </a:r>
          </a:p>
          <a:p>
            <a:pPr lvl="0"/>
            <a:r>
              <a:rPr lang="en-US"/>
              <a:t>기존부터 꾸준한 상승세를 보였습니다.</a:t>
            </a:r>
          </a:p>
          <a:p>
            <a:pPr lvl="0"/>
            <a:endParaRPr lang="en-US"/>
          </a:p>
          <a:p>
            <a:pPr lvl="0"/>
            <a:r>
              <a:rPr lang="en-US"/>
              <a:t>이렇게 전세계에서 OTT 산업을 주도하는 1위 기업으로 성장하였기에 저희는 넷플릭스를 분석하고자 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주제는 넷플릭스 변수들과 netflix의 viewpoint 간의 분석을 진행하는 것입니다.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목표는 넷플릭스 데이터들과 viewpoint와의 관계를 시각화하여 분석하고, 활용하여 viewpoint 를 예측하는 모델을 개발하는 것입니다.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첫번째로 플릭스패트롤이 하루단위로 넷플릭스 사이트를 크롤링하여 모아놓은 데이터셋을 가져왔습니다.</a:t>
            </a:r>
          </a:p>
          <a:p>
            <a:pPr lvl="0"/>
            <a:endParaRPr lang="en-US"/>
          </a:p>
          <a:p>
            <a:pPr lvl="0"/>
            <a:r>
              <a:rPr lang="en-US"/>
              <a:t>여기서 뷰포인트는 시청 수를 의미합니다.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두번째로 부족한 변수들을 추가시키기 위해서 kaggle에서 넷플릭스 데이터 셋을 가져왔습니다. 21년 최근까지의 넷플릭스 컨텐츠를 포함하고 있고 다양한 변수들을 가지고 있었습니다.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데이터 정제 부분입니다. 파란색 부분은 시간이 부족하여 하지 못하였고, 빨간색 부분은 상관성이 없어보여 드롭했습니다.</a:t>
            </a:r>
          </a:p>
          <a:p>
            <a:pPr lvl="0"/>
            <a:r>
              <a:rPr lang="en-US"/>
              <a:t>최종 데이터셋은 플릭스 페트롤의 자료의 컨텐츠 제목을 키값으로 하여 두 데이터셋을 머지하여 사용하였습니다.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그럼 본격적으로 넷플릭스와 시청수와의 관계에 대해서 분석을 시작하겠습니다.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발표 흐름은 다음과 같습니다.</a:t>
            </a:r>
          </a:p>
          <a:p>
            <a:pPr lvl="0"/>
            <a:endParaRPr lang="en-US"/>
          </a:p>
          <a:p>
            <a:pPr lvl="0"/>
            <a:r>
              <a:rPr lang="en-US"/>
              <a:t>저희가 여기서 정의한 뷰포인트는 콘텐츠의 시청수이며, 1000단위입니다.</a:t>
            </a:r>
          </a:p>
          <a:p>
            <a:pPr lvl="0"/>
            <a:endParaRPr lang="en-US"/>
          </a:p>
          <a:p>
            <a:pPr lvl="0"/>
            <a:r>
              <a:rPr lang="en-US"/>
              <a:t>범주형 변수를 분석하기 위해 새로운 변수들을 만들기도 했고,</a:t>
            </a:r>
          </a:p>
          <a:p>
            <a:pPr lvl="0"/>
            <a:r>
              <a:rPr lang="en-US"/>
              <a:t>태그 장르 시청연령 변수는 영화와 티비쇼를 나눠 진행했습니다.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넷플릭스 출시일과 시청수의 분석을 시작하겠습니다.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왼쪽 그래프는 업데이트 분포를 확인해 본 것이고, 오른쪽은 업데이트 시기에 따른 시청수를 확인한 것입니다.</a:t>
            </a:r>
          </a:p>
          <a:p>
            <a:pPr lvl="0"/>
            <a:r>
              <a:rPr lang="en-US"/>
              <a:t>15년도와 20년도에 많은 콘텐츠를 업뎃했지만, 높은 시청수를 달성한 연도는 17년도와 20년도 였습니다.</a:t>
            </a:r>
          </a:p>
          <a:p>
            <a:pPr lvl="0"/>
            <a:r>
              <a:rPr lang="en-US"/>
              <a:t>4월에 컨텐츠를 많이 출시히였지만, 시청수가 높은 월은 10월이 더 높았습니다.</a:t>
            </a:r>
          </a:p>
          <a:p>
            <a:pPr lvl="0"/>
            <a:r>
              <a:rPr lang="en-US"/>
              <a:t>일별로 보면 14일에 많이 출시하였지만, 시청수가 높은 일은 2일, 23일에 출시한 컨텐츠들이 더 높은 시청수를 달성하였습니다.</a:t>
            </a:r>
          </a:p>
          <a:p>
            <a:pPr lvl="0"/>
            <a:r>
              <a:rPr lang="en-US"/>
              <a:t>이는 직장인들의 월급날이 지나고, 달의 막바지인 것과, 월 초이기 때문인 것으로 예상됩니다</a:t>
            </a:r>
          </a:p>
          <a:p>
            <a:pPr lvl="0"/>
            <a:r>
              <a:rPr lang="en-US"/>
              <a:t>결론을 내리자면 출시가 빨리 되었다고 시청 수가 높은 것은 아닌 것으로 보였습니다.</a:t>
            </a:r>
          </a:p>
          <a:p>
            <a:pPr lvl="0"/>
            <a:endParaRPr lang="en-US"/>
          </a:p>
          <a:p>
            <a:pPr lvl="0"/>
            <a:r>
              <a:rPr lang="en-US"/>
              <a:t>다음은 요일을 한번 분석해보았습니다.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먼저 들어가기 앞서 저희 팀을 소개하겠습니다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데이터셋을 살펴보면 </a:t>
            </a:r>
            <a:r>
              <a:rPr lang="en-US" altLang="ko-KR" dirty="0"/>
              <a:t>4</a:t>
            </a:r>
            <a:r>
              <a:rPr lang="ko-KR" altLang="en-US" dirty="0"/>
              <a:t>월의 </a:t>
            </a:r>
            <a:r>
              <a:rPr lang="ko-KR" altLang="en-US" dirty="0" err="1"/>
              <a:t>화요일값이</a:t>
            </a:r>
            <a:r>
              <a:rPr lang="ko-KR" altLang="en-US" dirty="0"/>
              <a:t> 높은 업데이트 컨텐츠 수를 확인 할 수 있었습니다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기업 내부 </a:t>
            </a:r>
            <a:r>
              <a:rPr lang="ko-KR" altLang="en-US" dirty="0" err="1"/>
              <a:t>결정에의한</a:t>
            </a:r>
            <a:r>
              <a:rPr lang="ko-KR" altLang="en-US" dirty="0"/>
              <a:t> 특이 케이스라고 판단하여 </a:t>
            </a:r>
            <a:r>
              <a:rPr lang="en-US" altLang="ko-KR" dirty="0"/>
              <a:t>4</a:t>
            </a:r>
            <a:r>
              <a:rPr lang="ko-KR" altLang="en-US" dirty="0"/>
              <a:t>월의 평균치로 값을 대체하여 </a:t>
            </a:r>
            <a:r>
              <a:rPr lang="ko-KR" altLang="en-US" dirty="0" err="1"/>
              <a:t>요일별</a:t>
            </a:r>
            <a:r>
              <a:rPr lang="ko-KR" altLang="en-US" dirty="0"/>
              <a:t> 컨텐츠 업로드 분포를 확인하여 보았습니다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이상치 처리 전의 차트와 이상치 처리 후의 차트를 보시면 순위가 </a:t>
            </a:r>
            <a:r>
              <a:rPr lang="ko-KR" altLang="en-US" dirty="0" err="1"/>
              <a:t>바뀐것을</a:t>
            </a:r>
            <a:r>
              <a:rPr lang="ko-KR" altLang="en-US" dirty="0"/>
              <a:t> 볼 수 있습니다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금요일에 업데이트가 많은 이유는 휴일은 준비하는 마케팅의 전략이라고 판단했습니다</a:t>
            </a:r>
            <a:r>
              <a:rPr lang="en-US" altLang="ko-KR" dirty="0"/>
              <a:t>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출시된</a:t>
            </a:r>
            <a:r>
              <a:rPr lang="en-US" dirty="0"/>
              <a:t> </a:t>
            </a:r>
            <a:r>
              <a:rPr lang="en-US" dirty="0" err="1"/>
              <a:t>컨텐츠</a:t>
            </a:r>
            <a:r>
              <a:rPr lang="en-US" dirty="0"/>
              <a:t> </a:t>
            </a:r>
            <a:r>
              <a:rPr lang="en-US" dirty="0" err="1"/>
              <a:t>수를</a:t>
            </a:r>
            <a:r>
              <a:rPr lang="en-US" dirty="0"/>
              <a:t> </a:t>
            </a:r>
            <a:r>
              <a:rPr lang="en-US" dirty="0" err="1"/>
              <a:t>봤을</a:t>
            </a:r>
            <a:r>
              <a:rPr lang="en-US" dirty="0"/>
              <a:t> </a:t>
            </a:r>
            <a:r>
              <a:rPr lang="en-US" dirty="0" err="1"/>
              <a:t>때는</a:t>
            </a:r>
            <a:r>
              <a:rPr lang="en-US" dirty="0"/>
              <a:t> </a:t>
            </a:r>
            <a:r>
              <a:rPr lang="en-US" dirty="0" err="1"/>
              <a:t>수요일</a:t>
            </a:r>
            <a:r>
              <a:rPr lang="en-US" dirty="0"/>
              <a:t> </a:t>
            </a:r>
            <a:r>
              <a:rPr lang="en-US" dirty="0" err="1"/>
              <a:t>금요일이</a:t>
            </a:r>
            <a:r>
              <a:rPr lang="en-US" dirty="0"/>
              <a:t> </a:t>
            </a:r>
            <a:r>
              <a:rPr lang="en-US" dirty="0" err="1"/>
              <a:t>많았으나</a:t>
            </a:r>
            <a:r>
              <a:rPr lang="en-US" dirty="0"/>
              <a:t> </a:t>
            </a:r>
            <a:r>
              <a:rPr lang="en-US" dirty="0" err="1"/>
              <a:t>시청수</a:t>
            </a:r>
            <a:r>
              <a:rPr lang="en-US" dirty="0"/>
              <a:t> </a:t>
            </a:r>
            <a:r>
              <a:rPr lang="en-US" dirty="0" err="1"/>
              <a:t>기준으로</a:t>
            </a:r>
            <a:r>
              <a:rPr lang="en-US" dirty="0"/>
              <a:t> </a:t>
            </a:r>
            <a:r>
              <a:rPr lang="en-US" dirty="0" err="1"/>
              <a:t>보면</a:t>
            </a:r>
            <a:r>
              <a:rPr lang="en-US" dirty="0"/>
              <a:t> </a:t>
            </a:r>
            <a:r>
              <a:rPr lang="en-US" dirty="0" err="1"/>
              <a:t>목요일과</a:t>
            </a:r>
            <a:r>
              <a:rPr lang="en-US" dirty="0"/>
              <a:t> </a:t>
            </a:r>
            <a:r>
              <a:rPr lang="en-US" dirty="0" err="1"/>
              <a:t>금요일이</a:t>
            </a:r>
            <a:r>
              <a:rPr lang="en-US" dirty="0"/>
              <a:t> </a:t>
            </a:r>
            <a:r>
              <a:rPr lang="en-US" dirty="0" err="1"/>
              <a:t>높은</a:t>
            </a:r>
            <a:r>
              <a:rPr lang="en-US" dirty="0"/>
              <a:t> </a:t>
            </a:r>
            <a:r>
              <a:rPr lang="en-US" dirty="0" err="1"/>
              <a:t>시청수를</a:t>
            </a:r>
            <a:r>
              <a:rPr lang="en-US" dirty="0"/>
              <a:t> </a:t>
            </a:r>
            <a:r>
              <a:rPr lang="en-US" dirty="0" err="1"/>
              <a:t>보였습니다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결과적으로</a:t>
            </a:r>
            <a:r>
              <a:rPr lang="en-US" dirty="0"/>
              <a:t> </a:t>
            </a:r>
            <a:r>
              <a:rPr lang="en-US" dirty="0" err="1"/>
              <a:t>대다수의</a:t>
            </a:r>
            <a:r>
              <a:rPr lang="en-US" dirty="0"/>
              <a:t> </a:t>
            </a:r>
            <a:r>
              <a:rPr lang="en-US" dirty="0" err="1"/>
              <a:t>구독자의</a:t>
            </a:r>
            <a:r>
              <a:rPr lang="en-US" dirty="0"/>
              <a:t> </a:t>
            </a:r>
            <a:r>
              <a:rPr lang="en-US" dirty="0" err="1"/>
              <a:t>휴일을</a:t>
            </a:r>
            <a:r>
              <a:rPr lang="en-US" dirty="0"/>
              <a:t> </a:t>
            </a:r>
            <a:r>
              <a:rPr lang="en-US" dirty="0" err="1"/>
              <a:t>공략하는</a:t>
            </a:r>
            <a:r>
              <a:rPr lang="en-US" dirty="0"/>
              <a:t> </a:t>
            </a:r>
            <a:r>
              <a:rPr lang="en-US" dirty="0" err="1"/>
              <a:t>것으로</a:t>
            </a:r>
            <a:r>
              <a:rPr lang="en-US" dirty="0"/>
              <a:t> </a:t>
            </a:r>
            <a:r>
              <a:rPr lang="en-US" dirty="0" err="1"/>
              <a:t>보입니다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다음으로 상영국가와 시청수와의 분석을 시작하겠습니다.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Countries of service란 각 콘텐츠가 어디서에서 상영되고 있는지를 알려주는 변수이고, </a:t>
            </a:r>
          </a:p>
          <a:p>
            <a:pPr lvl="0"/>
            <a:r>
              <a:rPr lang="en-US"/>
              <a:t>해당 컨텐츠가 상영되고 있는 나라의 개수를 나타내는 country count 라는 변수를 생성하여 상영 국가 수와 시청수간의 상관성을 확인해보았습니다.</a:t>
            </a:r>
          </a:p>
          <a:p>
            <a:pPr lvl="0"/>
            <a:endParaRPr lang="en-US"/>
          </a:p>
          <a:p>
            <a:pPr lvl="0"/>
            <a:r>
              <a:rPr lang="en-US"/>
              <a:t>상관계수는 0.26정도로 낮게 나왔고, 산점도 또한 상영국가수가 많은 부분에 많은 컨텐츠들이 있는 것으로 확인되었습니다.</a:t>
            </a:r>
          </a:p>
          <a:p>
            <a:pPr lvl="0"/>
            <a:endParaRPr lang="en-US"/>
          </a:p>
          <a:p>
            <a:pPr lvl="0"/>
            <a:r>
              <a:rPr lang="en-US"/>
              <a:t>1번을 보시면 산점도와 회귀선을 확인하여 봤을 때 아주 약한 양의 상관관계가 있다고 볼 수 있었습니다. </a:t>
            </a:r>
          </a:p>
          <a:p>
            <a:pPr lvl="0"/>
            <a:r>
              <a:rPr lang="en-US"/>
              <a:t>2번을 보시면 상영국가수의 빈도를 확인 하였을 때는 상영국가수가 아예 적거나 아예 많은 쌍봉형태의 바차트가 보였습니다.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그렇다면 전체 콘텐츠의 상영국가의 빈도는 어떻게 될까?</a:t>
            </a:r>
          </a:p>
          <a:p>
            <a:pPr lvl="0"/>
            <a:r>
              <a:rPr lang="en-US"/>
              <a:t>간단하게 워드클라우드를 활용하여 시각화하였을 때 미국이 앞도적으로 많아 보였습니다.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세밀하게 분석해보니 왼쪽 파이차트인 전체 콘텐츠의 상영국가의 빈도수를 보면 미국이 가장 많았고, 그외의 다른나라는 거의 비슷한 빈도를 가지고 있었습니다.</a:t>
            </a:r>
          </a:p>
          <a:p>
            <a:pPr lvl="0"/>
            <a:endParaRPr lang="en-US"/>
          </a:p>
          <a:p>
            <a:pPr lvl="0"/>
            <a:r>
              <a:rPr lang="en-US"/>
              <a:t>오른쪽 탑10 콘텐츠의 상영국가에 각각 36개의 국가가 거의 다 포함되어 각 나라별 빈도 수에 차이가 없는 것으로 보입니다.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바차트를 그려 차이를 확인해 보았고</a:t>
            </a:r>
            <a:r>
              <a:rPr lang="en-US" altLang="ko-KR" dirty="0"/>
              <a:t>,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여기서</a:t>
            </a:r>
            <a:r>
              <a:rPr lang="en-US" dirty="0"/>
              <a:t> </a:t>
            </a:r>
            <a:r>
              <a:rPr lang="en-US" dirty="0" err="1"/>
              <a:t>전체</a:t>
            </a:r>
            <a:r>
              <a:rPr lang="en-US" dirty="0"/>
              <a:t> </a:t>
            </a:r>
            <a:r>
              <a:rPr lang="en-US" dirty="0" err="1"/>
              <a:t>상영국가</a:t>
            </a:r>
            <a:r>
              <a:rPr lang="en-US" dirty="0"/>
              <a:t> </a:t>
            </a:r>
            <a:r>
              <a:rPr lang="en-US" dirty="0" err="1"/>
              <a:t>빈도수와</a:t>
            </a:r>
            <a:r>
              <a:rPr lang="en-US" dirty="0"/>
              <a:t> Top10 </a:t>
            </a:r>
            <a:r>
              <a:rPr lang="en-US" dirty="0" err="1"/>
              <a:t>컨텐츠의</a:t>
            </a:r>
            <a:r>
              <a:rPr lang="en-US" dirty="0"/>
              <a:t> </a:t>
            </a:r>
            <a:r>
              <a:rPr lang="en-US" dirty="0" err="1"/>
              <a:t>상영</a:t>
            </a:r>
            <a:r>
              <a:rPr lang="en-US" dirty="0"/>
              <a:t> </a:t>
            </a:r>
            <a:r>
              <a:rPr lang="en-US" dirty="0" err="1"/>
              <a:t>국가들과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점이</a:t>
            </a:r>
            <a:r>
              <a:rPr lang="en-US" dirty="0"/>
              <a:t> </a:t>
            </a:r>
            <a:r>
              <a:rPr lang="en-US" dirty="0" err="1"/>
              <a:t>있는지</a:t>
            </a:r>
            <a:r>
              <a:rPr lang="en-US" dirty="0"/>
              <a:t> </a:t>
            </a:r>
            <a:r>
              <a:rPr lang="en-US" dirty="0" err="1"/>
              <a:t>확인하기</a:t>
            </a:r>
            <a:r>
              <a:rPr lang="en-US" dirty="0"/>
              <a:t> </a:t>
            </a:r>
            <a:r>
              <a:rPr lang="en-US" dirty="0" err="1"/>
              <a:t>위하여</a:t>
            </a:r>
            <a:r>
              <a:rPr lang="en-US" dirty="0"/>
              <a:t> </a:t>
            </a:r>
            <a:r>
              <a:rPr lang="en-US" dirty="0" err="1"/>
              <a:t>체크리스트를</a:t>
            </a:r>
            <a:r>
              <a:rPr lang="en-US" dirty="0"/>
              <a:t> </a:t>
            </a:r>
            <a:r>
              <a:rPr lang="en-US" dirty="0" err="1"/>
              <a:t>활용하여</a:t>
            </a:r>
            <a:r>
              <a:rPr lang="en-US" dirty="0"/>
              <a:t> </a:t>
            </a:r>
            <a:r>
              <a:rPr lang="en-US" dirty="0" err="1"/>
              <a:t>유사도를</a:t>
            </a:r>
            <a:r>
              <a:rPr lang="en-US" dirty="0"/>
              <a:t> </a:t>
            </a:r>
            <a:r>
              <a:rPr lang="en-US" dirty="0" err="1"/>
              <a:t>확인해보았습니다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유사도</a:t>
            </a:r>
            <a:r>
              <a:rPr lang="en-US" dirty="0"/>
              <a:t> </a:t>
            </a:r>
            <a:r>
              <a:rPr lang="en-US" dirty="0" err="1"/>
              <a:t>측정</a:t>
            </a:r>
            <a:r>
              <a:rPr lang="en-US" dirty="0"/>
              <a:t> </a:t>
            </a:r>
            <a:r>
              <a:rPr lang="en-US" dirty="0" err="1"/>
              <a:t>결과</a:t>
            </a:r>
            <a:r>
              <a:rPr lang="en-US" dirty="0"/>
              <a:t> 1 로 </a:t>
            </a:r>
            <a:r>
              <a:rPr lang="en-US" dirty="0" err="1"/>
              <a:t>빈도수가</a:t>
            </a:r>
            <a:r>
              <a:rPr lang="en-US" dirty="0"/>
              <a:t> </a:t>
            </a:r>
            <a:r>
              <a:rPr lang="en-US" dirty="0" err="1"/>
              <a:t>높은</a:t>
            </a:r>
            <a:r>
              <a:rPr lang="en-US" dirty="0"/>
              <a:t> </a:t>
            </a:r>
            <a:r>
              <a:rPr lang="en-US" dirty="0" err="1"/>
              <a:t>상영</a:t>
            </a:r>
            <a:r>
              <a:rPr lang="en-US" dirty="0"/>
              <a:t> </a:t>
            </a:r>
            <a:r>
              <a:rPr lang="en-US" dirty="0" err="1"/>
              <a:t>국가들은</a:t>
            </a:r>
            <a:r>
              <a:rPr lang="en-US" dirty="0"/>
              <a:t> </a:t>
            </a:r>
            <a:r>
              <a:rPr lang="en-US" dirty="0" err="1"/>
              <a:t>순위의</a:t>
            </a:r>
            <a:r>
              <a:rPr lang="en-US" dirty="0"/>
              <a:t> </a:t>
            </a:r>
            <a:r>
              <a:rPr lang="en-US" dirty="0" err="1"/>
              <a:t>차이는</a:t>
            </a:r>
            <a:r>
              <a:rPr lang="en-US" dirty="0"/>
              <a:t> </a:t>
            </a:r>
            <a:r>
              <a:rPr lang="en-US" dirty="0" err="1"/>
              <a:t>있지만</a:t>
            </a:r>
            <a:r>
              <a:rPr lang="en-US" dirty="0"/>
              <a:t> top </a:t>
            </a:r>
            <a:r>
              <a:rPr lang="en-US" dirty="0" err="1"/>
              <a:t>컨텐츠를</a:t>
            </a:r>
            <a:r>
              <a:rPr lang="en-US" dirty="0"/>
              <a:t> </a:t>
            </a:r>
            <a:r>
              <a:rPr lang="en-US" dirty="0" err="1"/>
              <a:t>대부분</a:t>
            </a:r>
            <a:r>
              <a:rPr lang="en-US" dirty="0"/>
              <a:t> </a:t>
            </a:r>
            <a:r>
              <a:rPr lang="en-US" dirty="0" err="1"/>
              <a:t>상영하는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알 수 </a:t>
            </a:r>
            <a:r>
              <a:rPr lang="en-US" dirty="0" err="1"/>
              <a:t>있었습니다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하지만</a:t>
            </a:r>
            <a:r>
              <a:rPr lang="en-US" dirty="0"/>
              <a:t>, 이 </a:t>
            </a:r>
            <a:r>
              <a:rPr lang="en-US" dirty="0" err="1"/>
              <a:t>부분만으로는</a:t>
            </a:r>
            <a:r>
              <a:rPr lang="en-US" dirty="0"/>
              <a:t> </a:t>
            </a:r>
            <a:r>
              <a:rPr lang="en-US" dirty="0" err="1"/>
              <a:t>상영국가와</a:t>
            </a:r>
            <a:r>
              <a:rPr lang="en-US" dirty="0"/>
              <a:t> </a:t>
            </a:r>
            <a:r>
              <a:rPr lang="en-US" dirty="0" err="1"/>
              <a:t>시청수와의</a:t>
            </a:r>
            <a:r>
              <a:rPr lang="en-US" dirty="0"/>
              <a:t> </a:t>
            </a:r>
            <a:r>
              <a:rPr lang="en-US" dirty="0" err="1"/>
              <a:t>관계를</a:t>
            </a:r>
            <a:r>
              <a:rPr lang="en-US" dirty="0"/>
              <a:t> </a:t>
            </a:r>
            <a:r>
              <a:rPr lang="en-US" dirty="0" err="1"/>
              <a:t>확인하기에는</a:t>
            </a:r>
            <a:r>
              <a:rPr lang="en-US" dirty="0"/>
              <a:t> </a:t>
            </a:r>
            <a:r>
              <a:rPr lang="en-US" dirty="0" err="1"/>
              <a:t>어려움이</a:t>
            </a:r>
            <a:r>
              <a:rPr lang="en-US" dirty="0"/>
              <a:t> </a:t>
            </a:r>
            <a:r>
              <a:rPr lang="en-US" dirty="0" err="1"/>
              <a:t>있었습니다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err="1"/>
              <a:t>맵플롯도</a:t>
            </a:r>
            <a:r>
              <a:rPr lang="ko-KR" altLang="en-US" dirty="0"/>
              <a:t> 진행해 </a:t>
            </a:r>
            <a:r>
              <a:rPr lang="ko-KR" altLang="en-US" dirty="0" err="1"/>
              <a:t>보았구요</a:t>
            </a:r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저희는 상영국가 말고, 이번엔 제작국가를 보기로 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제작국의 분포는 어떻게 될까요?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저희 팀명은 그것이 알고싶다 입니다!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전체 콘텐츠를 확인햇을 때 당연하게도 미국이 가장 많았고, 다음으로 영국, 일본, 한국 순으로 뒤를 이었습니다.</a:t>
            </a:r>
          </a:p>
          <a:p>
            <a:pPr lvl="0"/>
            <a:endParaRPr lang="en-US"/>
          </a:p>
          <a:p>
            <a:pPr lvl="0"/>
            <a:r>
              <a:rPr lang="en-US"/>
              <a:t>그렇다면 탑 100 콘텐츠의 제작국의 비율은 확인해보니 미국의 비율 변동은 별로 없었고, 여기서 신기하게 영국, 일본을 제치고, 한국이 만든 콘텐츠 중 top 100에 든 작품이 꽤 있었습니다.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흥미로웠던 점은 </a:t>
            </a:r>
          </a:p>
          <a:p>
            <a:pPr lvl="0"/>
            <a:r>
              <a:rPr lang="en-US"/>
              <a:t>한국은 제작량이 많지 않은데 탑순위에 계속 있다는 점과  스페인 제작량은 프랑스랑 약 2배정도 차이나는 데 오히려 프랑스보다 더 높은 순위에 들었다는 점입니다.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결과는 같지만 맵플롯을 이용해보았습니다.</a:t>
            </a:r>
          </a:p>
          <a:p>
            <a:pPr lvl="0"/>
            <a:r>
              <a:rPr lang="en-US"/>
              <a:t> 이를 통해서 제작국과 시청 수는 어느정도 연관이 있는 것으로 보입니다.</a:t>
            </a:r>
          </a:p>
          <a:p>
            <a:pPr lvl="0"/>
            <a:r>
              <a:rPr lang="en-US"/>
              <a:t> </a:t>
            </a:r>
          </a:p>
          <a:p>
            <a:pPr lvl="0"/>
            <a:endParaRPr lang="en-US"/>
          </a:p>
          <a:p>
            <a:pPr lvl="0"/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태그는</a:t>
            </a:r>
            <a:r>
              <a:rPr lang="en-US" dirty="0"/>
              <a:t> </a:t>
            </a:r>
            <a:r>
              <a:rPr lang="en-US" dirty="0" err="1"/>
              <a:t>영화와</a:t>
            </a:r>
            <a:r>
              <a:rPr lang="en-US" dirty="0"/>
              <a:t> tv </a:t>
            </a:r>
            <a:r>
              <a:rPr lang="en-US" dirty="0" err="1"/>
              <a:t>쇼의</a:t>
            </a:r>
            <a:r>
              <a:rPr lang="en-US" dirty="0"/>
              <a:t> </a:t>
            </a:r>
            <a:r>
              <a:rPr lang="en-US" dirty="0" err="1"/>
              <a:t>태그가</a:t>
            </a:r>
            <a:r>
              <a:rPr lang="en-US" dirty="0"/>
              <a:t> </a:t>
            </a:r>
            <a:r>
              <a:rPr lang="en-US" dirty="0" err="1"/>
              <a:t>다를</a:t>
            </a:r>
            <a:r>
              <a:rPr lang="en-US" dirty="0"/>
              <a:t> </a:t>
            </a:r>
            <a:r>
              <a:rPr lang="en-US" dirty="0" err="1"/>
              <a:t>것으로</a:t>
            </a:r>
            <a:r>
              <a:rPr lang="en-US" dirty="0"/>
              <a:t> </a:t>
            </a:r>
            <a:r>
              <a:rPr lang="en-US" dirty="0" err="1"/>
              <a:t>예상하여</a:t>
            </a:r>
            <a:r>
              <a:rPr lang="en-US" dirty="0"/>
              <a:t> </a:t>
            </a:r>
            <a:r>
              <a:rPr lang="en-US" dirty="0" err="1"/>
              <a:t>나누어</a:t>
            </a:r>
            <a:r>
              <a:rPr lang="en-US" dirty="0"/>
              <a:t> </a:t>
            </a:r>
            <a:r>
              <a:rPr lang="en-US" dirty="0" err="1"/>
              <a:t>진행하였습니다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 err="1"/>
              <a:t>tag_count</a:t>
            </a:r>
            <a:r>
              <a:rPr lang="ko-KR" altLang="en-US" dirty="0"/>
              <a:t>라는 변수를 새로 만들어서 각 콘텐츠에 포함된 태그의 수와 시청수의 관계를 확인했습니다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처음에 저희가 생각했던 태그수가 많으면 시청수가 많을 것이라는 예상과 다르게 </a:t>
            </a:r>
          </a:p>
          <a:p>
            <a:pPr lvl="0"/>
            <a:r>
              <a:rPr lang="ko-KR" altLang="en-US" dirty="0"/>
              <a:t> 상관계수가 </a:t>
            </a:r>
            <a:r>
              <a:rPr lang="en-US" altLang="ko-KR" dirty="0"/>
              <a:t>0.07</a:t>
            </a:r>
            <a:r>
              <a:rPr lang="ko-KR" altLang="en-US" dirty="0"/>
              <a:t>정도로 매우 낮게 나왔습니다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태그 수와 </a:t>
            </a:r>
            <a:r>
              <a:rPr lang="ko-KR" altLang="en-US" dirty="0" err="1"/>
              <a:t>시청수</a:t>
            </a:r>
            <a:r>
              <a:rPr lang="ko-KR" altLang="en-US" dirty="0"/>
              <a:t> 간의 연관성은 </a:t>
            </a:r>
            <a:r>
              <a:rPr lang="ko-KR" altLang="en-US" dirty="0" err="1"/>
              <a:t>없어보였습니다</a:t>
            </a:r>
            <a:r>
              <a:rPr lang="en-US" altLang="ko-KR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그럼 태그와 시청수간의 관계는 어떻게 될까?</a:t>
            </a:r>
          </a:p>
          <a:p>
            <a:pPr lvl="0"/>
            <a:r>
              <a:rPr lang="en-US"/>
              <a:t>워드클라우드를 보니 코미디와 드라마가 눈에 띄게 빈도가 높아 보였습니다.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전체</a:t>
            </a:r>
            <a:r>
              <a:rPr lang="en-US" dirty="0"/>
              <a:t> </a:t>
            </a:r>
            <a:r>
              <a:rPr lang="en-US" dirty="0" err="1"/>
              <a:t>태그들의</a:t>
            </a:r>
            <a:r>
              <a:rPr lang="en-US" dirty="0"/>
              <a:t> </a:t>
            </a:r>
            <a:r>
              <a:rPr lang="en-US" dirty="0" err="1"/>
              <a:t>빈도에서</a:t>
            </a:r>
            <a:r>
              <a:rPr lang="en-US" dirty="0"/>
              <a:t> </a:t>
            </a:r>
            <a:r>
              <a:rPr lang="en-US" dirty="0" err="1"/>
              <a:t>코미디와</a:t>
            </a:r>
            <a:r>
              <a:rPr lang="en-US" dirty="0"/>
              <a:t> </a:t>
            </a:r>
            <a:r>
              <a:rPr lang="en-US" dirty="0" err="1"/>
              <a:t>드라마</a:t>
            </a:r>
            <a:r>
              <a:rPr lang="en-US" dirty="0"/>
              <a:t> </a:t>
            </a:r>
            <a:r>
              <a:rPr lang="en-US" dirty="0" err="1"/>
              <a:t>부분의</a:t>
            </a:r>
            <a:r>
              <a:rPr lang="en-US" dirty="0"/>
              <a:t> </a:t>
            </a:r>
            <a:r>
              <a:rPr lang="en-US" dirty="0" err="1"/>
              <a:t>태그들이</a:t>
            </a:r>
            <a:r>
              <a:rPr lang="en-US" dirty="0"/>
              <a:t> </a:t>
            </a:r>
            <a:r>
              <a:rPr lang="en-US" dirty="0" err="1"/>
              <a:t>상위</a:t>
            </a:r>
            <a:r>
              <a:rPr lang="en-US" dirty="0"/>
              <a:t> </a:t>
            </a:r>
            <a:r>
              <a:rPr lang="en-US" dirty="0" err="1"/>
              <a:t>빈도를</a:t>
            </a:r>
            <a:r>
              <a:rPr lang="en-US" dirty="0"/>
              <a:t> </a:t>
            </a:r>
            <a:r>
              <a:rPr lang="en-US" dirty="0" err="1"/>
              <a:t>가지고</a:t>
            </a:r>
            <a:r>
              <a:rPr lang="en-US" dirty="0"/>
              <a:t> </a:t>
            </a:r>
            <a:r>
              <a:rPr lang="en-US" dirty="0" err="1"/>
              <a:t>있었고</a:t>
            </a:r>
            <a:r>
              <a:rPr lang="en-US" dirty="0"/>
              <a:t>, Top 20 </a:t>
            </a:r>
            <a:r>
              <a:rPr lang="en-US" dirty="0" err="1"/>
              <a:t>영화의</a:t>
            </a:r>
            <a:r>
              <a:rPr lang="en-US" dirty="0"/>
              <a:t> </a:t>
            </a:r>
            <a:r>
              <a:rPr lang="en-US" dirty="0" err="1"/>
              <a:t>태그들을</a:t>
            </a:r>
            <a:r>
              <a:rPr lang="en-US" dirty="0"/>
              <a:t> </a:t>
            </a:r>
            <a:r>
              <a:rPr lang="en-US" dirty="0" err="1"/>
              <a:t>확인한</a:t>
            </a:r>
            <a:r>
              <a:rPr lang="en-US" dirty="0"/>
              <a:t> </a:t>
            </a:r>
            <a:r>
              <a:rPr lang="en-US" dirty="0" err="1"/>
              <a:t>결과</a:t>
            </a:r>
            <a:r>
              <a:rPr lang="en-US" dirty="0"/>
              <a:t> us </a:t>
            </a:r>
            <a:r>
              <a:rPr lang="en-US" dirty="0" err="1"/>
              <a:t>movie라는</a:t>
            </a:r>
            <a:r>
              <a:rPr lang="en-US" dirty="0"/>
              <a:t> </a:t>
            </a:r>
            <a:r>
              <a:rPr lang="en-US" dirty="0" err="1"/>
              <a:t>태그가</a:t>
            </a:r>
            <a:r>
              <a:rPr lang="en-US" dirty="0"/>
              <a:t> </a:t>
            </a:r>
            <a:r>
              <a:rPr lang="en-US" dirty="0" err="1"/>
              <a:t>압도적으로</a:t>
            </a:r>
            <a:r>
              <a:rPr lang="en-US" dirty="0"/>
              <a:t> </a:t>
            </a:r>
            <a:r>
              <a:rPr lang="en-US" dirty="0" err="1"/>
              <a:t>높게</a:t>
            </a:r>
            <a:r>
              <a:rPr lang="en-US" dirty="0"/>
              <a:t> </a:t>
            </a:r>
            <a:r>
              <a:rPr lang="en-US" dirty="0" err="1"/>
              <a:t>나왔습니다</a:t>
            </a:r>
            <a:r>
              <a:rPr lang="en-US" dirty="0"/>
              <a:t>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차트를</a:t>
            </a:r>
            <a:r>
              <a:rPr lang="en-US" dirty="0"/>
              <a:t> </a:t>
            </a:r>
            <a:r>
              <a:rPr lang="en-US" dirty="0" err="1"/>
              <a:t>확인해보니</a:t>
            </a:r>
            <a:r>
              <a:rPr lang="en-US" dirty="0"/>
              <a:t>, </a:t>
            </a:r>
            <a:r>
              <a:rPr lang="en-US" dirty="0" err="1"/>
              <a:t>액션태그의</a:t>
            </a:r>
            <a:r>
              <a:rPr lang="en-US" dirty="0"/>
              <a:t> </a:t>
            </a:r>
            <a:r>
              <a:rPr lang="en-US" dirty="0" err="1"/>
              <a:t>순위가</a:t>
            </a:r>
            <a:r>
              <a:rPr lang="en-US" dirty="0"/>
              <a:t> </a:t>
            </a:r>
            <a:r>
              <a:rPr lang="en-US" dirty="0" err="1"/>
              <a:t>많이</a:t>
            </a:r>
            <a:r>
              <a:rPr lang="en-US" dirty="0"/>
              <a:t> </a:t>
            </a:r>
            <a:r>
              <a:rPr lang="en-US" dirty="0" err="1"/>
              <a:t>밀린</a:t>
            </a:r>
            <a:r>
              <a:rPr lang="en-US" dirty="0"/>
              <a:t> </a:t>
            </a:r>
            <a:r>
              <a:rPr lang="en-US" dirty="0" err="1"/>
              <a:t>것으로</a:t>
            </a:r>
            <a:r>
              <a:rPr lang="en-US" dirty="0"/>
              <a:t> </a:t>
            </a:r>
            <a:r>
              <a:rPr lang="en-US" dirty="0" err="1"/>
              <a:t>보입니다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저희는</a:t>
            </a:r>
            <a:r>
              <a:rPr lang="en-US" dirty="0"/>
              <a:t> </a:t>
            </a:r>
            <a:r>
              <a:rPr lang="en-US" dirty="0" err="1"/>
              <a:t>이런</a:t>
            </a:r>
            <a:r>
              <a:rPr lang="en-US" dirty="0"/>
              <a:t> </a:t>
            </a:r>
            <a:r>
              <a:rPr lang="en-US" dirty="0" err="1"/>
              <a:t>시각화</a:t>
            </a:r>
            <a:r>
              <a:rPr lang="en-US" dirty="0"/>
              <a:t> </a:t>
            </a:r>
            <a:r>
              <a:rPr lang="en-US" dirty="0" err="1"/>
              <a:t>자료</a:t>
            </a:r>
            <a:r>
              <a:rPr lang="en-US" dirty="0"/>
              <a:t> </a:t>
            </a:r>
            <a:r>
              <a:rPr lang="en-US" dirty="0" err="1"/>
              <a:t>뿐만</a:t>
            </a:r>
            <a:r>
              <a:rPr lang="en-US" dirty="0"/>
              <a:t> </a:t>
            </a:r>
            <a:r>
              <a:rPr lang="en-US" dirty="0" err="1"/>
              <a:t>아니라</a:t>
            </a:r>
            <a:r>
              <a:rPr lang="en-US" dirty="0"/>
              <a:t> </a:t>
            </a:r>
            <a:r>
              <a:rPr lang="en-US" dirty="0" err="1"/>
              <a:t>전체</a:t>
            </a:r>
            <a:r>
              <a:rPr lang="en-US" dirty="0"/>
              <a:t> </a:t>
            </a:r>
            <a:r>
              <a:rPr lang="en-US" dirty="0" err="1"/>
              <a:t>영화</a:t>
            </a:r>
            <a:r>
              <a:rPr lang="en-US" dirty="0"/>
              <a:t> </a:t>
            </a:r>
            <a:r>
              <a:rPr lang="en-US" dirty="0" err="1"/>
              <a:t>태그의</a:t>
            </a:r>
            <a:r>
              <a:rPr lang="en-US" dirty="0"/>
              <a:t> </a:t>
            </a:r>
            <a:r>
              <a:rPr lang="en-US" dirty="0" err="1"/>
              <a:t>빈도와</a:t>
            </a:r>
            <a:r>
              <a:rPr lang="en-US" dirty="0"/>
              <a:t> Top20 </a:t>
            </a:r>
            <a:r>
              <a:rPr lang="en-US" dirty="0" err="1"/>
              <a:t>영화의</a:t>
            </a:r>
            <a:r>
              <a:rPr lang="en-US" dirty="0"/>
              <a:t> </a:t>
            </a:r>
            <a:r>
              <a:rPr lang="en-US" dirty="0" err="1"/>
              <a:t>태그의</a:t>
            </a:r>
            <a:r>
              <a:rPr lang="en-US" dirty="0"/>
              <a:t> </a:t>
            </a:r>
            <a:r>
              <a:rPr lang="en-US" dirty="0" err="1"/>
              <a:t>빈도는</a:t>
            </a:r>
            <a:r>
              <a:rPr lang="en-US" dirty="0"/>
              <a:t> </a:t>
            </a:r>
            <a:r>
              <a:rPr lang="en-US" dirty="0" err="1"/>
              <a:t>어느정도</a:t>
            </a:r>
            <a:r>
              <a:rPr lang="en-US" dirty="0"/>
              <a:t> </a:t>
            </a:r>
            <a:r>
              <a:rPr lang="en-US" dirty="0" err="1"/>
              <a:t>유사도를</a:t>
            </a:r>
            <a:r>
              <a:rPr lang="en-US" dirty="0"/>
              <a:t> </a:t>
            </a:r>
            <a:r>
              <a:rPr lang="en-US" dirty="0" err="1"/>
              <a:t>가지고</a:t>
            </a:r>
            <a:r>
              <a:rPr lang="en-US" dirty="0"/>
              <a:t> </a:t>
            </a:r>
            <a:r>
              <a:rPr lang="en-US" dirty="0" err="1"/>
              <a:t>있는지를</a:t>
            </a:r>
            <a:r>
              <a:rPr lang="en-US" dirty="0"/>
              <a:t> </a:t>
            </a:r>
            <a:r>
              <a:rPr lang="en-US" dirty="0" err="1"/>
              <a:t>확인하기</a:t>
            </a:r>
            <a:r>
              <a:rPr lang="en-US" dirty="0"/>
              <a:t> </a:t>
            </a:r>
            <a:r>
              <a:rPr lang="en-US" dirty="0" err="1"/>
              <a:t>위해서</a:t>
            </a:r>
            <a:r>
              <a:rPr lang="en-US" dirty="0"/>
              <a:t> </a:t>
            </a:r>
            <a:r>
              <a:rPr lang="en-US" dirty="0" err="1"/>
              <a:t>체크리스트를</a:t>
            </a:r>
            <a:r>
              <a:rPr lang="en-US" dirty="0"/>
              <a:t> </a:t>
            </a:r>
            <a:r>
              <a:rPr lang="en-US" dirty="0" err="1"/>
              <a:t>활용하여</a:t>
            </a:r>
            <a:r>
              <a:rPr lang="en-US" dirty="0"/>
              <a:t> </a:t>
            </a:r>
            <a:r>
              <a:rPr lang="en-US" dirty="0" err="1"/>
              <a:t>유사도를</a:t>
            </a:r>
            <a:r>
              <a:rPr lang="en-US" dirty="0"/>
              <a:t> </a:t>
            </a:r>
            <a:r>
              <a:rPr lang="en-US" dirty="0" err="1"/>
              <a:t>확인했고</a:t>
            </a:r>
            <a:r>
              <a:rPr lang="en-US" dirty="0"/>
              <a:t>, 0.85로 </a:t>
            </a:r>
            <a:r>
              <a:rPr lang="en-US" dirty="0" err="1"/>
              <a:t>매우</a:t>
            </a:r>
            <a:r>
              <a:rPr lang="en-US" dirty="0"/>
              <a:t> </a:t>
            </a:r>
            <a:r>
              <a:rPr lang="en-US" dirty="0" err="1"/>
              <a:t>높은</a:t>
            </a:r>
            <a:r>
              <a:rPr lang="en-US" dirty="0"/>
              <a:t> </a:t>
            </a:r>
            <a:r>
              <a:rPr lang="en-US" dirty="0" err="1"/>
              <a:t>유사도를</a:t>
            </a:r>
            <a:r>
              <a:rPr lang="en-US" dirty="0"/>
              <a:t> </a:t>
            </a:r>
            <a:r>
              <a:rPr lang="en-US" dirty="0" err="1"/>
              <a:t>가지고</a:t>
            </a:r>
            <a:r>
              <a:rPr lang="en-US" dirty="0"/>
              <a:t> </a:t>
            </a:r>
            <a:r>
              <a:rPr lang="en-US" dirty="0" err="1"/>
              <a:t>있었습니다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특정</a:t>
            </a:r>
            <a:r>
              <a:rPr lang="en-US" dirty="0"/>
              <a:t> </a:t>
            </a:r>
            <a:r>
              <a:rPr lang="en-US" dirty="0" err="1"/>
              <a:t>태그들이</a:t>
            </a:r>
            <a:r>
              <a:rPr lang="en-US" dirty="0"/>
              <a:t> </a:t>
            </a:r>
            <a:r>
              <a:rPr lang="en-US" dirty="0" err="1"/>
              <a:t>상위</a:t>
            </a:r>
            <a:r>
              <a:rPr lang="en-US" dirty="0"/>
              <a:t> </a:t>
            </a:r>
            <a:r>
              <a:rPr lang="en-US" dirty="0" err="1"/>
              <a:t>시청수와</a:t>
            </a:r>
            <a:r>
              <a:rPr lang="en-US" dirty="0"/>
              <a:t> </a:t>
            </a:r>
            <a:r>
              <a:rPr lang="en-US" dirty="0" err="1"/>
              <a:t>어느정도</a:t>
            </a:r>
            <a:r>
              <a:rPr lang="en-US" dirty="0"/>
              <a:t> </a:t>
            </a:r>
            <a:r>
              <a:rPr lang="en-US" dirty="0" err="1"/>
              <a:t>연관이</a:t>
            </a:r>
            <a:r>
              <a:rPr lang="en-US" dirty="0"/>
              <a:t> </a:t>
            </a:r>
            <a:r>
              <a:rPr lang="en-US" dirty="0" err="1"/>
              <a:t>있었습니다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tv 태그와 시청 수간의 분석을 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상관계수는 </a:t>
            </a:r>
            <a:r>
              <a:rPr lang="en-US" altLang="ko-KR" dirty="0"/>
              <a:t>0.04</a:t>
            </a:r>
            <a:r>
              <a:rPr lang="ko-KR" altLang="en-US" dirty="0"/>
              <a:t>정도 였습니다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영화와 마찬가지로 </a:t>
            </a:r>
            <a:r>
              <a:rPr lang="ko-KR" altLang="en-US" dirty="0" err="1"/>
              <a:t>태그수와</a:t>
            </a:r>
            <a:r>
              <a:rPr lang="ko-KR" altLang="en-US" dirty="0"/>
              <a:t> </a:t>
            </a:r>
            <a:r>
              <a:rPr lang="ko-KR" altLang="en-US" dirty="0" err="1"/>
              <a:t>시청수간의</a:t>
            </a:r>
            <a:r>
              <a:rPr lang="ko-KR" altLang="en-US" dirty="0"/>
              <a:t> 연관성은 </a:t>
            </a:r>
            <a:r>
              <a:rPr lang="ko-KR" altLang="en-US" dirty="0" err="1"/>
              <a:t>없어보였습니다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저희 팀원은 다음과 같고,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tv show 태그들의 빈도를 확인해보니</a:t>
            </a:r>
          </a:p>
          <a:p>
            <a:pPr lvl="0"/>
            <a:r>
              <a:rPr lang="en-US"/>
              <a:t>TV 드라마와 tv 프로그램이 다른 태그들보다 압도적으로 많아 보였습니다.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전체</a:t>
            </a:r>
            <a:r>
              <a:rPr lang="en-US" dirty="0"/>
              <a:t> tv 쇼 </a:t>
            </a:r>
            <a:r>
              <a:rPr lang="en-US" dirty="0" err="1"/>
              <a:t>태그들의</a:t>
            </a:r>
            <a:r>
              <a:rPr lang="en-US" dirty="0"/>
              <a:t> </a:t>
            </a:r>
            <a:r>
              <a:rPr lang="en-US" dirty="0" err="1"/>
              <a:t>빈도수에는</a:t>
            </a:r>
            <a:r>
              <a:rPr lang="en-US" dirty="0"/>
              <a:t> tv </a:t>
            </a:r>
            <a:r>
              <a:rPr lang="en-US" dirty="0" err="1"/>
              <a:t>드라마와</a:t>
            </a:r>
            <a:r>
              <a:rPr lang="en-US" dirty="0"/>
              <a:t> tv </a:t>
            </a:r>
            <a:r>
              <a:rPr lang="en-US" dirty="0" err="1"/>
              <a:t>프로그램이라는</a:t>
            </a:r>
            <a:r>
              <a:rPr lang="en-US" dirty="0"/>
              <a:t> </a:t>
            </a:r>
            <a:r>
              <a:rPr lang="en-US" dirty="0" err="1"/>
              <a:t>태그가</a:t>
            </a:r>
            <a:r>
              <a:rPr lang="en-US" dirty="0"/>
              <a:t> </a:t>
            </a:r>
            <a:r>
              <a:rPr lang="en-US" dirty="0" err="1"/>
              <a:t>높은</a:t>
            </a:r>
            <a:r>
              <a:rPr lang="en-US" dirty="0"/>
              <a:t> </a:t>
            </a:r>
            <a:r>
              <a:rPr lang="en-US" dirty="0" err="1"/>
              <a:t>순위를</a:t>
            </a:r>
            <a:r>
              <a:rPr lang="en-US" dirty="0"/>
              <a:t> </a:t>
            </a:r>
            <a:r>
              <a:rPr lang="en-US" dirty="0" err="1"/>
              <a:t>차지하고</a:t>
            </a:r>
            <a:r>
              <a:rPr lang="en-US" dirty="0"/>
              <a:t> </a:t>
            </a:r>
            <a:r>
              <a:rPr lang="en-US" dirty="0" err="1"/>
              <a:t>있었습니다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탑 20 tv show </a:t>
            </a:r>
            <a:r>
              <a:rPr lang="en-US" dirty="0" err="1"/>
              <a:t>태그들을</a:t>
            </a:r>
            <a:r>
              <a:rPr lang="en-US" dirty="0"/>
              <a:t> </a:t>
            </a:r>
            <a:r>
              <a:rPr lang="en-US" dirty="0" err="1"/>
              <a:t>보았을</a:t>
            </a:r>
            <a:r>
              <a:rPr lang="en-US" dirty="0"/>
              <a:t> 때 </a:t>
            </a:r>
            <a:r>
              <a:rPr lang="en-US" dirty="0" err="1"/>
              <a:t>전체</a:t>
            </a:r>
            <a:r>
              <a:rPr lang="en-US" dirty="0"/>
              <a:t> </a:t>
            </a:r>
            <a:r>
              <a:rPr lang="en-US" dirty="0" err="1"/>
              <a:t>태그의</a:t>
            </a:r>
            <a:r>
              <a:rPr lang="en-US" dirty="0"/>
              <a:t> </a:t>
            </a:r>
            <a:r>
              <a:rPr lang="en-US" dirty="0" err="1"/>
              <a:t>순위와</a:t>
            </a:r>
            <a:r>
              <a:rPr lang="en-US" dirty="0"/>
              <a:t> </a:t>
            </a:r>
            <a:r>
              <a:rPr lang="en-US" dirty="0" err="1"/>
              <a:t>다르게</a:t>
            </a:r>
            <a:r>
              <a:rPr lang="en-US" dirty="0"/>
              <a:t> us </a:t>
            </a:r>
            <a:r>
              <a:rPr lang="en-US" dirty="0" err="1"/>
              <a:t>tv쇼가</a:t>
            </a:r>
            <a:r>
              <a:rPr lang="en-US" dirty="0"/>
              <a:t> </a:t>
            </a:r>
            <a:r>
              <a:rPr lang="en-US" dirty="0" err="1"/>
              <a:t>제일</a:t>
            </a:r>
            <a:r>
              <a:rPr lang="en-US" dirty="0"/>
              <a:t> </a:t>
            </a:r>
            <a:r>
              <a:rPr lang="en-US" dirty="0" err="1"/>
              <a:t>많은</a:t>
            </a:r>
            <a:r>
              <a:rPr lang="en-US" dirty="0"/>
              <a:t> </a:t>
            </a:r>
            <a:r>
              <a:rPr lang="en-US" dirty="0" err="1"/>
              <a:t>빈도를</a:t>
            </a:r>
            <a:r>
              <a:rPr lang="en-US" dirty="0"/>
              <a:t> </a:t>
            </a:r>
            <a:r>
              <a:rPr lang="en-US" dirty="0" err="1"/>
              <a:t>보였습니다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41</a:t>
            </a:fld>
            <a:endParaRPr lang="cs-CZ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바차트로 확인해보니 전체 태그 빈도에서 압도적으로 tv 드라마가 높았습니다.</a:t>
            </a:r>
          </a:p>
          <a:p>
            <a:pPr lvl="0"/>
            <a:r>
              <a:rPr lang="en-US"/>
              <a:t>Top20 티비쇼 태그 빈도를 확인해보았을 때 us tv show가 제일 높은 수치를 보였습니다.</a:t>
            </a:r>
          </a:p>
          <a:p>
            <a:pPr lvl="0"/>
            <a:endParaRPr lang="en-US"/>
          </a:p>
          <a:p>
            <a:pPr lvl="0"/>
            <a:r>
              <a:rPr lang="en-US"/>
              <a:t>체크리스트를 활용하여 유사도를 확인한 결과 영화와 마찬가지로 0.85로 매우 높은 유사도를 보였습니다.</a:t>
            </a:r>
          </a:p>
          <a:p>
            <a:pPr lvl="0"/>
            <a:r>
              <a:rPr lang="en-US"/>
              <a:t>결과적으로 특정 태그들이 상위 시청수와 연관이 있는 것으로 보입니다.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저희는 시각하기전에 뷰포인트와 가장 관련이 높을 것으로 예상되는 변수가 장르였습니다.</a:t>
            </a:r>
          </a:p>
          <a:p>
            <a:pPr lvl="0"/>
            <a:endParaRPr lang="en-US"/>
          </a:p>
          <a:p>
            <a:pPr lvl="0"/>
            <a:r>
              <a:rPr lang="en-US"/>
              <a:t>장르에 대한 빈도수를 확인해보았더니</a:t>
            </a:r>
          </a:p>
          <a:p>
            <a:pPr lvl="0"/>
            <a:r>
              <a:rPr lang="en-US"/>
              <a:t> TV에선 드라마, 애니메이션이 많았고</a:t>
            </a:r>
          </a:p>
          <a:p>
            <a:pPr lvl="0"/>
            <a:r>
              <a:rPr lang="en-US"/>
              <a:t>영화에선 코메디와 드라마가 많았습니다.</a:t>
            </a:r>
          </a:p>
          <a:p>
            <a:pPr lvl="0"/>
            <a:endParaRPr lang="en-US"/>
          </a:p>
          <a:p>
            <a:pPr lvl="0"/>
            <a:r>
              <a:rPr lang="en-US"/>
              <a:t>장르와 뷰포인트의 분포를 확인해보니, 티비쇼와 영화 사이의 큰 차이는 없었으나, 평균적으로 티비의 뷰포인트가 더 높았습니다.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43</a:t>
            </a:fld>
            <a:endParaRPr lang="cs-CZ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영화의</a:t>
            </a:r>
            <a:r>
              <a:rPr lang="en-US" dirty="0"/>
              <a:t> </a:t>
            </a:r>
            <a:r>
              <a:rPr lang="en-US" dirty="0" err="1"/>
              <a:t>장르를</a:t>
            </a:r>
            <a:r>
              <a:rPr lang="en-US" dirty="0"/>
              <a:t> </a:t>
            </a:r>
            <a:r>
              <a:rPr lang="en-US" dirty="0" err="1"/>
              <a:t>분석하며</a:t>
            </a:r>
            <a:r>
              <a:rPr lang="en-US" dirty="0"/>
              <a:t> </a:t>
            </a:r>
            <a:r>
              <a:rPr lang="en-US" dirty="0" err="1"/>
              <a:t>흥미로웠던</a:t>
            </a:r>
            <a:r>
              <a:rPr lang="en-US" dirty="0"/>
              <a:t> </a:t>
            </a:r>
            <a:r>
              <a:rPr lang="en-US" dirty="0" err="1"/>
              <a:t>것은</a:t>
            </a:r>
            <a:r>
              <a:rPr lang="en-US" dirty="0"/>
              <a:t> </a:t>
            </a:r>
            <a:r>
              <a:rPr lang="en-US" dirty="0" err="1"/>
              <a:t>눈에</a:t>
            </a:r>
            <a:r>
              <a:rPr lang="en-US" dirty="0"/>
              <a:t> </a:t>
            </a:r>
            <a:r>
              <a:rPr lang="en-US" dirty="0" err="1"/>
              <a:t>띄는</a:t>
            </a:r>
            <a:r>
              <a:rPr lang="en-US" dirty="0"/>
              <a:t> </a:t>
            </a:r>
            <a:r>
              <a:rPr lang="en-US" dirty="0" err="1"/>
              <a:t>흥행작의</a:t>
            </a:r>
            <a:r>
              <a:rPr lang="en-US" dirty="0"/>
              <a:t> </a:t>
            </a:r>
            <a:r>
              <a:rPr lang="en-US" dirty="0" err="1"/>
              <a:t>장르들이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특성들이었습니다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소설원작으로</a:t>
            </a:r>
            <a:r>
              <a:rPr lang="en-US" dirty="0"/>
              <a:t> 한 </a:t>
            </a:r>
            <a:r>
              <a:rPr lang="en-US" dirty="0" err="1"/>
              <a:t>영화가</a:t>
            </a:r>
            <a:r>
              <a:rPr lang="en-US" dirty="0"/>
              <a:t> </a:t>
            </a:r>
            <a:r>
              <a:rPr lang="en-US" dirty="0" err="1"/>
              <a:t>흥행작이</a:t>
            </a:r>
            <a:r>
              <a:rPr lang="en-US" dirty="0"/>
              <a:t> </a:t>
            </a:r>
            <a:r>
              <a:rPr lang="en-US" dirty="0" err="1"/>
              <a:t>많았고</a:t>
            </a:r>
            <a:r>
              <a:rPr lang="en-US" dirty="0"/>
              <a:t>, </a:t>
            </a:r>
          </a:p>
          <a:p>
            <a:pPr lvl="0"/>
            <a:r>
              <a:rPr lang="en-US" dirty="0" err="1"/>
              <a:t>스토리보다는</a:t>
            </a:r>
            <a:r>
              <a:rPr lang="en-US" dirty="0"/>
              <a:t> </a:t>
            </a:r>
            <a:r>
              <a:rPr lang="en-US" dirty="0" err="1"/>
              <a:t>자극적이거나</a:t>
            </a:r>
            <a:r>
              <a:rPr lang="en-US" dirty="0"/>
              <a:t> </a:t>
            </a:r>
            <a:r>
              <a:rPr lang="en-US" dirty="0" err="1"/>
              <a:t>유쾌한</a:t>
            </a:r>
            <a:r>
              <a:rPr lang="en-US" dirty="0"/>
              <a:t> </a:t>
            </a:r>
            <a:r>
              <a:rPr lang="en-US" dirty="0" err="1"/>
              <a:t>특정</a:t>
            </a:r>
            <a:r>
              <a:rPr lang="en-US" dirty="0"/>
              <a:t> </a:t>
            </a:r>
            <a:r>
              <a:rPr lang="en-US" dirty="0" err="1"/>
              <a:t>분위기가</a:t>
            </a:r>
            <a:r>
              <a:rPr lang="en-US" dirty="0"/>
              <a:t> </a:t>
            </a:r>
            <a:r>
              <a:rPr lang="en-US" dirty="0" err="1"/>
              <a:t>돋보이는</a:t>
            </a:r>
            <a:r>
              <a:rPr lang="en-US" dirty="0"/>
              <a:t> </a:t>
            </a:r>
            <a:r>
              <a:rPr lang="en-US" dirty="0" err="1"/>
              <a:t>경향이</a:t>
            </a:r>
            <a:r>
              <a:rPr lang="en-US" dirty="0"/>
              <a:t> </a:t>
            </a:r>
            <a:r>
              <a:rPr lang="en-US" dirty="0" err="1"/>
              <a:t>있었습니다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또 </a:t>
            </a:r>
            <a:r>
              <a:rPr lang="en-US" dirty="0" err="1"/>
              <a:t>모험</a:t>
            </a:r>
            <a:r>
              <a:rPr lang="en-US" dirty="0"/>
              <a:t>, </a:t>
            </a:r>
            <a:r>
              <a:rPr lang="en-US" dirty="0" err="1"/>
              <a:t>스릴러</a:t>
            </a:r>
            <a:r>
              <a:rPr lang="en-US" dirty="0"/>
              <a:t> 등 </a:t>
            </a:r>
            <a:r>
              <a:rPr lang="en-US" dirty="0" err="1"/>
              <a:t>가볍지</a:t>
            </a:r>
            <a:r>
              <a:rPr lang="en-US" dirty="0"/>
              <a:t> </a:t>
            </a:r>
            <a:r>
              <a:rPr lang="en-US" dirty="0" err="1"/>
              <a:t>않은</a:t>
            </a:r>
            <a:r>
              <a:rPr lang="en-US" dirty="0"/>
              <a:t> </a:t>
            </a:r>
            <a:r>
              <a:rPr lang="en-US" dirty="0" err="1"/>
              <a:t>이야기를</a:t>
            </a:r>
            <a:r>
              <a:rPr lang="en-US" dirty="0"/>
              <a:t> </a:t>
            </a:r>
            <a:r>
              <a:rPr lang="en-US" dirty="0" err="1"/>
              <a:t>다루며</a:t>
            </a:r>
            <a:r>
              <a:rPr lang="en-US" dirty="0"/>
              <a:t> </a:t>
            </a:r>
            <a:r>
              <a:rPr lang="en-US" dirty="0" err="1"/>
              <a:t>과거를</a:t>
            </a:r>
            <a:r>
              <a:rPr lang="en-US" dirty="0"/>
              <a:t> </a:t>
            </a:r>
            <a:r>
              <a:rPr lang="en-US" dirty="0" err="1"/>
              <a:t>배경으로</a:t>
            </a:r>
            <a:r>
              <a:rPr lang="en-US" dirty="0"/>
              <a:t> </a:t>
            </a:r>
            <a:r>
              <a:rPr lang="en-US" dirty="0" err="1"/>
              <a:t>하는</a:t>
            </a:r>
            <a:r>
              <a:rPr lang="en-US" dirty="0"/>
              <a:t> </a:t>
            </a:r>
            <a:r>
              <a:rPr lang="en-US" dirty="0" err="1"/>
              <a:t>특징을</a:t>
            </a:r>
            <a:r>
              <a:rPr lang="en-US" dirty="0"/>
              <a:t> </a:t>
            </a:r>
            <a:r>
              <a:rPr lang="en-US" dirty="0" err="1"/>
              <a:t>가진</a:t>
            </a:r>
            <a:r>
              <a:rPr lang="en-US" dirty="0"/>
              <a:t> </a:t>
            </a:r>
            <a:r>
              <a:rPr lang="en-US" dirty="0" err="1"/>
              <a:t>장르들이</a:t>
            </a:r>
            <a:r>
              <a:rPr lang="en-US" dirty="0"/>
              <a:t> </a:t>
            </a:r>
            <a:r>
              <a:rPr lang="en-US" dirty="0" err="1"/>
              <a:t>흥행을</a:t>
            </a:r>
            <a:r>
              <a:rPr lang="en-US" dirty="0"/>
              <a:t> </a:t>
            </a:r>
            <a:r>
              <a:rPr lang="en-US" dirty="0" err="1"/>
              <a:t>이루는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알 수 </a:t>
            </a:r>
            <a:r>
              <a:rPr lang="en-US" dirty="0" err="1"/>
              <a:t>있었습니다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반면</a:t>
            </a:r>
            <a:r>
              <a:rPr lang="en-US" dirty="0"/>
              <a:t> </a:t>
            </a:r>
            <a:r>
              <a:rPr lang="en-US" dirty="0" err="1"/>
              <a:t>스릴러</a:t>
            </a:r>
            <a:r>
              <a:rPr lang="en-US" dirty="0"/>
              <a:t>, </a:t>
            </a:r>
            <a:r>
              <a:rPr lang="en-US" dirty="0" err="1"/>
              <a:t>범죄</a:t>
            </a:r>
            <a:r>
              <a:rPr lang="en-US" dirty="0"/>
              <a:t> </a:t>
            </a:r>
            <a:r>
              <a:rPr lang="en-US" dirty="0" err="1"/>
              <a:t>호러</a:t>
            </a:r>
            <a:r>
              <a:rPr lang="en-US" dirty="0"/>
              <a:t> </a:t>
            </a:r>
            <a:r>
              <a:rPr lang="en-US" dirty="0" err="1"/>
              <a:t>같은</a:t>
            </a:r>
            <a:r>
              <a:rPr lang="en-US" dirty="0"/>
              <a:t> </a:t>
            </a:r>
            <a:r>
              <a:rPr lang="en-US" dirty="0" err="1"/>
              <a:t>다소</a:t>
            </a:r>
            <a:r>
              <a:rPr lang="en-US" dirty="0"/>
              <a:t> </a:t>
            </a:r>
            <a:r>
              <a:rPr lang="en-US" dirty="0" err="1"/>
              <a:t>어둡고</a:t>
            </a:r>
            <a:r>
              <a:rPr lang="en-US" dirty="0"/>
              <a:t> </a:t>
            </a:r>
            <a:r>
              <a:rPr lang="en-US" dirty="0" err="1"/>
              <a:t>침울한</a:t>
            </a:r>
            <a:r>
              <a:rPr lang="en-US" dirty="0"/>
              <a:t> </a:t>
            </a:r>
            <a:r>
              <a:rPr lang="en-US" dirty="0" err="1"/>
              <a:t>장르는</a:t>
            </a:r>
            <a:r>
              <a:rPr lang="en-US" dirty="0"/>
              <a:t> </a:t>
            </a:r>
            <a:r>
              <a:rPr lang="en-US" dirty="0" err="1"/>
              <a:t>아웃라이어</a:t>
            </a:r>
            <a:r>
              <a:rPr lang="en-US" dirty="0"/>
              <a:t> </a:t>
            </a:r>
            <a:r>
              <a:rPr lang="en-US" dirty="0" err="1"/>
              <a:t>목록에</a:t>
            </a:r>
            <a:r>
              <a:rPr lang="en-US" dirty="0"/>
              <a:t> </a:t>
            </a:r>
            <a:r>
              <a:rPr lang="en-US" dirty="0" err="1"/>
              <a:t>포함되지</a:t>
            </a:r>
            <a:r>
              <a:rPr lang="en-US" dirty="0"/>
              <a:t> </a:t>
            </a:r>
            <a:r>
              <a:rPr lang="en-US" dirty="0" err="1"/>
              <a:t>않다는</a:t>
            </a:r>
            <a:r>
              <a:rPr lang="en-US" dirty="0"/>
              <a:t> </a:t>
            </a:r>
            <a:r>
              <a:rPr lang="en-US" dirty="0" err="1"/>
              <a:t>점도</a:t>
            </a:r>
            <a:r>
              <a:rPr lang="en-US" dirty="0"/>
              <a:t> </a:t>
            </a:r>
            <a:r>
              <a:rPr lang="en-US" dirty="0" err="1"/>
              <a:t>흥미로웠습니다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44</a:t>
            </a:fld>
            <a:endParaRPr lang="cs-CZ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이번엔 계절별 장르가 시청수와 연관이 있는지 확인해보겠습니다.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45</a:t>
            </a:fld>
            <a:endParaRPr lang="cs-CZ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먼저</a:t>
            </a:r>
            <a:r>
              <a:rPr lang="en-US" dirty="0"/>
              <a:t> </a:t>
            </a:r>
            <a:r>
              <a:rPr lang="en-US" dirty="0" err="1"/>
              <a:t>분포를</a:t>
            </a:r>
            <a:r>
              <a:rPr lang="en-US" dirty="0"/>
              <a:t> </a:t>
            </a:r>
            <a:r>
              <a:rPr lang="en-US" dirty="0" err="1"/>
              <a:t>확인했습니다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데이터셋에서</a:t>
            </a:r>
            <a:r>
              <a:rPr lang="en-US" dirty="0"/>
              <a:t> </a:t>
            </a:r>
            <a:r>
              <a:rPr lang="en-US" dirty="0" err="1"/>
              <a:t>장르와</a:t>
            </a:r>
            <a:r>
              <a:rPr lang="en-US" dirty="0"/>
              <a:t> </a:t>
            </a:r>
            <a:r>
              <a:rPr lang="en-US" dirty="0" err="1"/>
              <a:t>출시일을</a:t>
            </a:r>
            <a:r>
              <a:rPr lang="en-US" dirty="0"/>
              <a:t> </a:t>
            </a:r>
            <a:r>
              <a:rPr lang="en-US" dirty="0" err="1"/>
              <a:t>가지고</a:t>
            </a:r>
            <a:r>
              <a:rPr lang="en-US" dirty="0"/>
              <a:t> </a:t>
            </a:r>
          </a:p>
          <a:p>
            <a:pPr lvl="0"/>
            <a:r>
              <a:rPr lang="ko-KR" altLang="en-US" dirty="0"/>
              <a:t>출시일은 범주화 하여 계절로 바꾸고 각 계절별 출시 컨텐츠 장르의</a:t>
            </a:r>
            <a:r>
              <a:rPr lang="en-US" dirty="0"/>
              <a:t> </a:t>
            </a:r>
            <a:r>
              <a:rPr lang="en-US" dirty="0" err="1"/>
              <a:t>수를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ko-KR" altLang="en-US" dirty="0"/>
              <a:t>분석했습니다</a:t>
            </a:r>
            <a:r>
              <a:rPr lang="en-US" altLang="ko-KR" dirty="0"/>
              <a:t>. 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 err="1"/>
              <a:t>해당</a:t>
            </a:r>
            <a:r>
              <a:rPr lang="en-US" dirty="0"/>
              <a:t> </a:t>
            </a:r>
            <a:r>
              <a:rPr lang="en-US" dirty="0" err="1"/>
              <a:t>그래프와</a:t>
            </a:r>
            <a:r>
              <a:rPr lang="en-US" dirty="0"/>
              <a:t> </a:t>
            </a:r>
            <a:r>
              <a:rPr lang="en-US" dirty="0" err="1"/>
              <a:t>표를</a:t>
            </a:r>
            <a:r>
              <a:rPr lang="en-US" dirty="0"/>
              <a:t> </a:t>
            </a:r>
            <a:r>
              <a:rPr lang="en-US" dirty="0" err="1"/>
              <a:t>보면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계절에</a:t>
            </a:r>
            <a:r>
              <a:rPr lang="en-US" dirty="0"/>
              <a:t> </a:t>
            </a:r>
            <a:r>
              <a:rPr lang="en-US" dirty="0" err="1"/>
              <a:t>차이는</a:t>
            </a:r>
            <a:r>
              <a:rPr lang="en-US" dirty="0"/>
              <a:t> </a:t>
            </a:r>
            <a:r>
              <a:rPr lang="en-US" dirty="0" err="1"/>
              <a:t>있지만</a:t>
            </a:r>
            <a:r>
              <a:rPr lang="en-US" dirty="0"/>
              <a:t> </a:t>
            </a:r>
            <a:r>
              <a:rPr lang="en-US" dirty="0" err="1"/>
              <a:t>대부분</a:t>
            </a:r>
            <a:r>
              <a:rPr lang="en-US" dirty="0"/>
              <a:t> </a:t>
            </a:r>
            <a:r>
              <a:rPr lang="en-US" dirty="0" err="1"/>
              <a:t>코미디나</a:t>
            </a:r>
            <a:r>
              <a:rPr lang="en-US" dirty="0"/>
              <a:t> </a:t>
            </a:r>
            <a:r>
              <a:rPr lang="en-US" dirty="0" err="1"/>
              <a:t>드라마</a:t>
            </a:r>
            <a:r>
              <a:rPr lang="en-US" dirty="0"/>
              <a:t> </a:t>
            </a:r>
            <a:r>
              <a:rPr lang="en-US" dirty="0" err="1"/>
              <a:t>장르가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장르보다</a:t>
            </a:r>
            <a:r>
              <a:rPr lang="en-US" dirty="0"/>
              <a:t> </a:t>
            </a:r>
            <a:r>
              <a:rPr lang="en-US" dirty="0" err="1"/>
              <a:t>많이</a:t>
            </a:r>
            <a:r>
              <a:rPr lang="en-US" dirty="0"/>
              <a:t> </a:t>
            </a:r>
            <a:r>
              <a:rPr lang="en-US" dirty="0" err="1"/>
              <a:t>출시한</a:t>
            </a:r>
            <a:r>
              <a:rPr lang="en-US" dirty="0"/>
              <a:t> </a:t>
            </a:r>
            <a:r>
              <a:rPr lang="en-US" dirty="0" err="1"/>
              <a:t>것으로</a:t>
            </a:r>
            <a:r>
              <a:rPr lang="en-US" dirty="0"/>
              <a:t> </a:t>
            </a:r>
            <a:r>
              <a:rPr lang="en-US" dirty="0" err="1"/>
              <a:t>보입니다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계절별 장르수와 뷰포인트를 분석하기 위해</a:t>
            </a:r>
          </a:p>
          <a:p>
            <a:pPr lvl="0"/>
            <a:r>
              <a:rPr lang="en-US"/>
              <a:t>Top20 콘텐츠의 계절별 장르 분포를 확인해보았습니다.</a:t>
            </a:r>
          </a:p>
          <a:p>
            <a:pPr lvl="0"/>
            <a:endParaRPr lang="en-US"/>
          </a:p>
          <a:p>
            <a:pPr lvl="0"/>
            <a:r>
              <a:rPr lang="en-US"/>
              <a:t>결과적으로 해당 계절에 출시된 특정 장르수가 많다고 상위의 시청 수를 가지는 것은 아님을 확인할 수 있었습니다.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47</a:t>
            </a:fld>
            <a:endParaRPr lang="cs-CZ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시청연령과 시청 수와의 분석을 해보았습니다.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48</a:t>
            </a:fld>
            <a:endParaRPr lang="cs-CZ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시청연령에 관한 코드표는 넷플릭스가 제공하는 코드표를 참고하여 작성하였고, 결측치는 다른 부분에 영향을 주지 않고 나중에 채워질것을 대비하여 0으로 처리하였습니다.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49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프로젝트는 문제 정의, 데이터 수집 및 정제, 분석, 시각화, 예측모델링 순으로 진행하였습니다.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(</a:t>
            </a:r>
            <a:r>
              <a:rPr lang="en-US" dirty="0" err="1"/>
              <a:t>왼쪽</a:t>
            </a:r>
            <a:r>
              <a:rPr lang="en-US" dirty="0"/>
              <a:t>)</a:t>
            </a:r>
          </a:p>
          <a:p>
            <a:pPr lvl="0"/>
            <a:r>
              <a:rPr lang="en-US" dirty="0" err="1"/>
              <a:t>영화의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전체연령가와</a:t>
            </a:r>
            <a:r>
              <a:rPr lang="en-US" dirty="0"/>
              <a:t> </a:t>
            </a:r>
            <a:r>
              <a:rPr lang="en-US" dirty="0" err="1"/>
              <a:t>어린이</a:t>
            </a:r>
            <a:r>
              <a:rPr lang="en-US" dirty="0"/>
              <a:t> </a:t>
            </a:r>
            <a:r>
              <a:rPr lang="en-US" dirty="0" err="1"/>
              <a:t>컨텐츠들이</a:t>
            </a:r>
            <a:r>
              <a:rPr lang="en-US" dirty="0"/>
              <a:t> </a:t>
            </a:r>
            <a:r>
              <a:rPr lang="en-US" dirty="0" err="1"/>
              <a:t>주를</a:t>
            </a:r>
            <a:r>
              <a:rPr lang="en-US" dirty="0"/>
              <a:t> </a:t>
            </a:r>
            <a:r>
              <a:rPr lang="en-US" dirty="0" err="1"/>
              <a:t>이루었습니다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(</a:t>
            </a:r>
            <a:r>
              <a:rPr lang="en-US" dirty="0" err="1"/>
              <a:t>오른쪽</a:t>
            </a:r>
            <a:r>
              <a:rPr lang="en-US" dirty="0"/>
              <a:t>)</a:t>
            </a:r>
          </a:p>
          <a:p>
            <a:pPr lvl="0"/>
            <a:r>
              <a:rPr lang="en-US" dirty="0"/>
              <a:t>Top 20 </a:t>
            </a:r>
            <a:r>
              <a:rPr lang="en-US" dirty="0" err="1"/>
              <a:t>영화들의</a:t>
            </a:r>
            <a:r>
              <a:rPr lang="en-US" dirty="0"/>
              <a:t> </a:t>
            </a:r>
            <a:r>
              <a:rPr lang="en-US" dirty="0" err="1"/>
              <a:t>시청연령</a:t>
            </a:r>
            <a:r>
              <a:rPr lang="en-US" dirty="0"/>
              <a:t> </a:t>
            </a:r>
            <a:r>
              <a:rPr lang="en-US" dirty="0" err="1"/>
              <a:t>분포는</a:t>
            </a:r>
            <a:r>
              <a:rPr lang="en-US" dirty="0"/>
              <a:t> </a:t>
            </a:r>
            <a:r>
              <a:rPr lang="en-US" dirty="0" err="1"/>
              <a:t>영화</a:t>
            </a:r>
            <a:r>
              <a:rPr lang="en-US" dirty="0"/>
              <a:t> </a:t>
            </a:r>
            <a:r>
              <a:rPr lang="en-US" dirty="0" err="1"/>
              <a:t>전체</a:t>
            </a:r>
            <a:r>
              <a:rPr lang="en-US" dirty="0"/>
              <a:t> </a:t>
            </a:r>
            <a:r>
              <a:rPr lang="en-US" dirty="0" err="1"/>
              <a:t>데이터의</a:t>
            </a:r>
            <a:r>
              <a:rPr lang="en-US" dirty="0"/>
              <a:t> </a:t>
            </a:r>
            <a:r>
              <a:rPr lang="en-US" dirty="0" err="1"/>
              <a:t>분포와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 dirty="0" err="1"/>
              <a:t>다르지</a:t>
            </a:r>
            <a:r>
              <a:rPr lang="en-US" dirty="0"/>
              <a:t> </a:t>
            </a:r>
            <a:r>
              <a:rPr lang="en-US" dirty="0" err="1"/>
              <a:t>않았습니다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결과적으로</a:t>
            </a:r>
            <a:r>
              <a:rPr lang="en-US" dirty="0"/>
              <a:t> </a:t>
            </a:r>
            <a:r>
              <a:rPr lang="en-US" dirty="0" err="1"/>
              <a:t>영화의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어린이</a:t>
            </a:r>
            <a:r>
              <a:rPr lang="en-US" dirty="0"/>
              <a:t> </a:t>
            </a:r>
            <a:r>
              <a:rPr lang="en-US" dirty="0" err="1"/>
              <a:t>컨텐츠들이</a:t>
            </a:r>
            <a:r>
              <a:rPr lang="en-US" dirty="0"/>
              <a:t> </a:t>
            </a:r>
            <a:r>
              <a:rPr lang="en-US" dirty="0" err="1"/>
              <a:t>상위</a:t>
            </a:r>
            <a:r>
              <a:rPr lang="en-US" dirty="0"/>
              <a:t> </a:t>
            </a:r>
            <a:r>
              <a:rPr lang="en-US" dirty="0" err="1"/>
              <a:t>시청수를</a:t>
            </a:r>
            <a:r>
              <a:rPr lang="en-US" dirty="0"/>
              <a:t> </a:t>
            </a:r>
            <a:r>
              <a:rPr lang="en-US" dirty="0" err="1"/>
              <a:t>가지는</a:t>
            </a:r>
            <a:r>
              <a:rPr lang="en-US" dirty="0"/>
              <a:t> </a:t>
            </a:r>
            <a:r>
              <a:rPr lang="en-US" dirty="0" err="1"/>
              <a:t>것으로</a:t>
            </a:r>
            <a:r>
              <a:rPr lang="en-US" dirty="0"/>
              <a:t> </a:t>
            </a:r>
            <a:r>
              <a:rPr lang="en-US" dirty="0" err="1"/>
              <a:t>보입니다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50</a:t>
            </a:fld>
            <a:endParaRPr lang="cs-CZ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Tv </a:t>
            </a:r>
            <a:r>
              <a:rPr lang="en-US" dirty="0" err="1"/>
              <a:t>쇼의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결측치가</a:t>
            </a:r>
            <a:r>
              <a:rPr lang="en-US" dirty="0"/>
              <a:t> </a:t>
            </a:r>
            <a:r>
              <a:rPr lang="en-US" dirty="0" err="1"/>
              <a:t>많이</a:t>
            </a:r>
            <a:r>
              <a:rPr lang="en-US" dirty="0"/>
              <a:t> </a:t>
            </a:r>
            <a:r>
              <a:rPr lang="en-US" dirty="0" err="1"/>
              <a:t>분포되어</a:t>
            </a:r>
            <a:r>
              <a:rPr lang="en-US" dirty="0"/>
              <a:t> </a:t>
            </a:r>
            <a:r>
              <a:rPr lang="en-US" dirty="0" err="1"/>
              <a:t>잇었고</a:t>
            </a:r>
            <a:r>
              <a:rPr lang="en-US" dirty="0"/>
              <a:t>, </a:t>
            </a:r>
            <a:r>
              <a:rPr lang="en-US" dirty="0" err="1"/>
              <a:t>이유는</a:t>
            </a:r>
            <a:r>
              <a:rPr lang="en-US" dirty="0"/>
              <a:t> tv </a:t>
            </a:r>
            <a:r>
              <a:rPr lang="en-US" dirty="0" err="1"/>
              <a:t>쇼의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 </a:t>
            </a:r>
            <a:r>
              <a:rPr lang="en-US" dirty="0" err="1"/>
              <a:t>매번</a:t>
            </a:r>
            <a:r>
              <a:rPr lang="en-US" dirty="0"/>
              <a:t> </a:t>
            </a:r>
            <a:r>
              <a:rPr lang="en-US" dirty="0" err="1"/>
              <a:t>편성되는</a:t>
            </a:r>
            <a:r>
              <a:rPr lang="en-US" dirty="0"/>
              <a:t> </a:t>
            </a:r>
            <a:r>
              <a:rPr lang="en-US" dirty="0" err="1"/>
              <a:t>화마다</a:t>
            </a:r>
            <a:r>
              <a:rPr lang="en-US" dirty="0"/>
              <a:t> </a:t>
            </a:r>
            <a:r>
              <a:rPr lang="en-US" dirty="0" err="1"/>
              <a:t>시청연령이</a:t>
            </a:r>
            <a:r>
              <a:rPr lang="en-US" dirty="0"/>
              <a:t> </a:t>
            </a:r>
            <a:r>
              <a:rPr lang="en-US" dirty="0" err="1"/>
              <a:t>바뀔수도</a:t>
            </a:r>
            <a:r>
              <a:rPr lang="en-US" dirty="0"/>
              <a:t> </a:t>
            </a:r>
            <a:r>
              <a:rPr lang="en-US" dirty="0" err="1"/>
              <a:t>있기</a:t>
            </a:r>
            <a:r>
              <a:rPr lang="en-US" dirty="0"/>
              <a:t> </a:t>
            </a:r>
            <a:r>
              <a:rPr lang="en-US" dirty="0" err="1"/>
              <a:t>때문에</a:t>
            </a:r>
            <a:r>
              <a:rPr lang="en-US" dirty="0"/>
              <a:t> </a:t>
            </a:r>
            <a:r>
              <a:rPr lang="en-US" dirty="0" err="1"/>
              <a:t>그런것으로</a:t>
            </a:r>
            <a:r>
              <a:rPr lang="en-US" dirty="0"/>
              <a:t> </a:t>
            </a:r>
            <a:r>
              <a:rPr lang="en-US" dirty="0" err="1"/>
              <a:t>보입니다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결측치를</a:t>
            </a:r>
            <a:r>
              <a:rPr lang="en-US" dirty="0"/>
              <a:t> </a:t>
            </a:r>
            <a:r>
              <a:rPr lang="en-US" dirty="0" err="1"/>
              <a:t>제외하고</a:t>
            </a:r>
            <a:r>
              <a:rPr lang="en-US" dirty="0"/>
              <a:t> </a:t>
            </a:r>
            <a:r>
              <a:rPr lang="en-US" dirty="0" err="1"/>
              <a:t>전체</a:t>
            </a:r>
            <a:r>
              <a:rPr lang="en-US" dirty="0"/>
              <a:t> tv 쇼 </a:t>
            </a:r>
            <a:r>
              <a:rPr lang="en-US" dirty="0" err="1"/>
              <a:t>데이터의</a:t>
            </a:r>
            <a:r>
              <a:rPr lang="en-US" dirty="0"/>
              <a:t> </a:t>
            </a:r>
            <a:r>
              <a:rPr lang="en-US" dirty="0" err="1"/>
              <a:t>시청연령은</a:t>
            </a:r>
            <a:r>
              <a:rPr lang="en-US" dirty="0"/>
              <a:t> 17세 </a:t>
            </a:r>
            <a:r>
              <a:rPr lang="en-US" dirty="0" err="1"/>
              <a:t>이상이거나</a:t>
            </a:r>
            <a:r>
              <a:rPr lang="en-US" dirty="0"/>
              <a:t> 14세 </a:t>
            </a:r>
            <a:r>
              <a:rPr lang="en-US" dirty="0" err="1"/>
              <a:t>이상의</a:t>
            </a:r>
            <a:r>
              <a:rPr lang="en-US" dirty="0"/>
              <a:t> </a:t>
            </a:r>
            <a:r>
              <a:rPr lang="en-US" dirty="0" err="1"/>
              <a:t>시청</a:t>
            </a:r>
            <a:r>
              <a:rPr lang="en-US" dirty="0"/>
              <a:t> </a:t>
            </a:r>
            <a:r>
              <a:rPr lang="en-US" dirty="0" err="1"/>
              <a:t>제한</a:t>
            </a:r>
            <a:r>
              <a:rPr lang="en-US" dirty="0"/>
              <a:t> </a:t>
            </a:r>
            <a:r>
              <a:rPr lang="en-US" dirty="0" err="1"/>
              <a:t>컨텐츠들이</a:t>
            </a:r>
            <a:r>
              <a:rPr lang="en-US" dirty="0"/>
              <a:t> </a:t>
            </a:r>
            <a:r>
              <a:rPr lang="en-US" dirty="0" err="1"/>
              <a:t>대부분을</a:t>
            </a:r>
            <a:r>
              <a:rPr lang="en-US" dirty="0"/>
              <a:t> </a:t>
            </a:r>
            <a:r>
              <a:rPr lang="en-US" dirty="0" err="1"/>
              <a:t>이루었습니다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Top 20 </a:t>
            </a:r>
            <a:r>
              <a:rPr lang="en-US" dirty="0" err="1"/>
              <a:t>티비쇼의</a:t>
            </a:r>
            <a:r>
              <a:rPr lang="en-US" dirty="0"/>
              <a:t> </a:t>
            </a:r>
            <a:r>
              <a:rPr lang="en-US" dirty="0" err="1"/>
              <a:t>시청연령의</a:t>
            </a:r>
            <a:r>
              <a:rPr lang="en-US" dirty="0"/>
              <a:t> </a:t>
            </a:r>
            <a:r>
              <a:rPr lang="en-US" dirty="0" err="1"/>
              <a:t>분포를</a:t>
            </a:r>
            <a:r>
              <a:rPr lang="en-US" dirty="0"/>
              <a:t> </a:t>
            </a:r>
            <a:r>
              <a:rPr lang="en-US" dirty="0" err="1"/>
              <a:t>보았을</a:t>
            </a:r>
            <a:r>
              <a:rPr lang="en-US" dirty="0"/>
              <a:t> 때 </a:t>
            </a:r>
            <a:r>
              <a:rPr lang="en-US" dirty="0" err="1"/>
              <a:t>전체</a:t>
            </a:r>
            <a:r>
              <a:rPr lang="en-US" dirty="0"/>
              <a:t> </a:t>
            </a:r>
            <a:r>
              <a:rPr lang="en-US" dirty="0" err="1"/>
              <a:t>티비쇼의</a:t>
            </a:r>
            <a:r>
              <a:rPr lang="en-US" dirty="0"/>
              <a:t> </a:t>
            </a:r>
            <a:r>
              <a:rPr lang="en-US" dirty="0" err="1"/>
              <a:t>분포와</a:t>
            </a:r>
            <a:r>
              <a:rPr lang="en-US" dirty="0"/>
              <a:t> </a:t>
            </a:r>
            <a:r>
              <a:rPr lang="en-US" dirty="0" err="1"/>
              <a:t>크게</a:t>
            </a:r>
            <a:r>
              <a:rPr lang="en-US" dirty="0"/>
              <a:t> </a:t>
            </a:r>
            <a:r>
              <a:rPr lang="en-US" dirty="0" err="1"/>
              <a:t>다르지</a:t>
            </a:r>
            <a:r>
              <a:rPr lang="en-US" dirty="0"/>
              <a:t> </a:t>
            </a:r>
            <a:r>
              <a:rPr lang="en-US" dirty="0" err="1"/>
              <a:t>않았습니다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</a:t>
            </a:r>
            <a:r>
              <a:rPr lang="en-US" dirty="0" err="1"/>
              <a:t>결과적으로</a:t>
            </a:r>
            <a:r>
              <a:rPr lang="en-US" dirty="0"/>
              <a:t> </a:t>
            </a:r>
            <a:r>
              <a:rPr lang="en-US" dirty="0" err="1"/>
              <a:t>티비쇼의</a:t>
            </a:r>
            <a:r>
              <a:rPr lang="en-US" dirty="0"/>
              <a:t> 경우17세 </a:t>
            </a:r>
            <a:r>
              <a:rPr lang="en-US" dirty="0" err="1"/>
              <a:t>이상</a:t>
            </a:r>
            <a:r>
              <a:rPr lang="en-US" dirty="0"/>
              <a:t> </a:t>
            </a:r>
            <a:r>
              <a:rPr lang="en-US" dirty="0" err="1"/>
              <a:t>컨텐츠들이</a:t>
            </a:r>
            <a:r>
              <a:rPr lang="en-US" dirty="0"/>
              <a:t> </a:t>
            </a:r>
            <a:r>
              <a:rPr lang="en-US" dirty="0" err="1"/>
              <a:t>상위</a:t>
            </a:r>
            <a:r>
              <a:rPr lang="en-US" dirty="0"/>
              <a:t> </a:t>
            </a:r>
            <a:r>
              <a:rPr lang="en-US" dirty="0" err="1"/>
              <a:t>시청수를</a:t>
            </a:r>
            <a:r>
              <a:rPr lang="en-US" dirty="0"/>
              <a:t> </a:t>
            </a:r>
            <a:r>
              <a:rPr lang="en-US" dirty="0" err="1"/>
              <a:t>가지는</a:t>
            </a:r>
            <a:r>
              <a:rPr lang="en-US" dirty="0"/>
              <a:t> </a:t>
            </a:r>
            <a:r>
              <a:rPr lang="en-US" dirty="0" err="1"/>
              <a:t>것으로</a:t>
            </a:r>
            <a:r>
              <a:rPr lang="en-US" dirty="0"/>
              <a:t> </a:t>
            </a:r>
            <a:r>
              <a:rPr lang="en-US" dirty="0" err="1"/>
              <a:t>보입니다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51</a:t>
            </a:fld>
            <a:endParaRPr lang="cs-CZ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한 결과를 </a:t>
            </a:r>
            <a:r>
              <a:rPr lang="ko-KR" altLang="en-US" dirty="0" err="1"/>
              <a:t>한장에</a:t>
            </a:r>
            <a:r>
              <a:rPr lang="ko-KR" altLang="en-US" dirty="0"/>
              <a:t> 요약한 것이고요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57292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다양한 분석 부분은 그림만 보고 넘어가시겠습니다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53</a:t>
            </a:fld>
            <a:endParaRPr lang="cs-CZ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여긴 읽지 말고, 그림이랑 같이 나와있는 결과만 보여주기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54</a:t>
            </a:fld>
            <a:endParaRPr lang="cs-CZ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1 - 2시간 사이의 Runtime을 가지는 Movie가 Viewpoint가 높은 경향이 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55</a:t>
            </a:fld>
            <a:endParaRPr lang="cs-CZ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30분 미만의 Runtime을 가지는 TV show가 viewpoint가 높은 경향이 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56</a:t>
            </a:fld>
            <a:endParaRPr lang="cs-CZ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다음으로 imdb 점수와 로튼토마토에서 지정한 숨은 명작 점수와의 시청수 분석을 보겠습니다.</a:t>
            </a:r>
          </a:p>
          <a:p>
            <a:pPr lvl="0"/>
            <a:r>
              <a:rPr lang="en-US"/>
              <a:t>숨은 명작점수란 로튼토마토에서 높은 점수를 받았지만 인기가 미미했던 콘텐츠를 점수화 하여 나타낸 것입니다.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57</a:t>
            </a:fld>
            <a:endParaRPr lang="cs-CZ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dirty="0"/>
          </a:p>
          <a:p>
            <a:pPr lvl="0"/>
            <a:r>
              <a:rPr lang="en-US" dirty="0" err="1"/>
              <a:t>모두</a:t>
            </a:r>
            <a:r>
              <a:rPr lang="en-US" dirty="0"/>
              <a:t> </a:t>
            </a:r>
            <a:r>
              <a:rPr lang="en-US" dirty="0" err="1"/>
              <a:t>연속형</a:t>
            </a:r>
            <a:r>
              <a:rPr lang="en-US" dirty="0"/>
              <a:t> </a:t>
            </a:r>
            <a:r>
              <a:rPr lang="en-US" dirty="0" err="1"/>
              <a:t>변수이기때문에</a:t>
            </a:r>
            <a:r>
              <a:rPr lang="en-US" dirty="0"/>
              <a:t> </a:t>
            </a:r>
            <a:r>
              <a:rPr lang="en-US" dirty="0" err="1"/>
              <a:t>각각의</a:t>
            </a:r>
            <a:r>
              <a:rPr lang="en-US" dirty="0"/>
              <a:t> </a:t>
            </a:r>
            <a:r>
              <a:rPr lang="en-US" dirty="0" err="1"/>
              <a:t>상관관계를</a:t>
            </a:r>
            <a:r>
              <a:rPr lang="en-US" dirty="0"/>
              <a:t> </a:t>
            </a:r>
            <a:r>
              <a:rPr lang="en-US" dirty="0" err="1"/>
              <a:t>확인하기</a:t>
            </a:r>
            <a:r>
              <a:rPr lang="en-US" dirty="0"/>
              <a:t> </a:t>
            </a:r>
            <a:r>
              <a:rPr lang="en-US" dirty="0" err="1"/>
              <a:t>위해서</a:t>
            </a:r>
            <a:r>
              <a:rPr lang="en-US" dirty="0"/>
              <a:t> </a:t>
            </a:r>
            <a:r>
              <a:rPr lang="en-US" dirty="0" err="1"/>
              <a:t>상관계수와</a:t>
            </a:r>
            <a:r>
              <a:rPr lang="en-US" dirty="0"/>
              <a:t> </a:t>
            </a:r>
            <a:r>
              <a:rPr lang="en-US" dirty="0" err="1"/>
              <a:t>산점도를</a:t>
            </a:r>
            <a:r>
              <a:rPr lang="en-US" dirty="0"/>
              <a:t> </a:t>
            </a:r>
            <a:r>
              <a:rPr lang="en-US" dirty="0" err="1"/>
              <a:t>확인하여</a:t>
            </a:r>
            <a:r>
              <a:rPr lang="en-US" dirty="0"/>
              <a:t> </a:t>
            </a:r>
            <a:r>
              <a:rPr lang="en-US" dirty="0" err="1"/>
              <a:t>보았고</a:t>
            </a:r>
            <a:r>
              <a:rPr lang="en-US" dirty="0"/>
              <a:t>, </a:t>
            </a:r>
            <a:r>
              <a:rPr lang="en-US" dirty="0" err="1"/>
              <a:t>시청수와의</a:t>
            </a:r>
            <a:r>
              <a:rPr lang="en-US" dirty="0"/>
              <a:t> </a:t>
            </a:r>
            <a:r>
              <a:rPr lang="en-US" dirty="0" err="1"/>
              <a:t>유의미한</a:t>
            </a:r>
            <a:r>
              <a:rPr lang="en-US" dirty="0"/>
              <a:t> </a:t>
            </a:r>
            <a:r>
              <a:rPr lang="en-US" dirty="0" err="1"/>
              <a:t>결과는</a:t>
            </a:r>
            <a:r>
              <a:rPr lang="en-US" dirty="0"/>
              <a:t> </a:t>
            </a:r>
            <a:r>
              <a:rPr lang="en-US" dirty="0" err="1"/>
              <a:t>없었습니다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58</a:t>
            </a:fld>
            <a:endParaRPr lang="cs-CZ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분석을 진행해본 결과 숨은명작점수와 imdb 점수는 시청수와의 관계는 거의 없는 것으로 보입니다.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59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프로젝트 타임라인입니다.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마지막으로 지금까지 보았던 변수들을 활용하여 시청수를 예측하는 초기모델을 만들어 보았습니다.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60</a:t>
            </a:fld>
            <a:endParaRPr lang="cs-CZ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먼저 학습시키기 위해서 변수들의 </a:t>
            </a:r>
            <a:r>
              <a:rPr lang="ko-KR" altLang="en-US" dirty="0" err="1"/>
              <a:t>결측지를</a:t>
            </a:r>
            <a:r>
              <a:rPr lang="ko-KR" altLang="en-US" dirty="0"/>
              <a:t> 제거하는 작업을 하고</a:t>
            </a:r>
            <a:r>
              <a:rPr lang="en-US" altLang="ko-KR" dirty="0"/>
              <a:t>, </a:t>
            </a:r>
            <a:r>
              <a:rPr lang="ko-KR" altLang="en-US" dirty="0"/>
              <a:t>모든 변수들을 인코딩을 진행하였습니다</a:t>
            </a:r>
            <a:r>
              <a:rPr lang="en-US" altLang="ko-KR" dirty="0"/>
              <a:t>. 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간단하게 </a:t>
            </a:r>
            <a:r>
              <a:rPr lang="ko-KR" altLang="en-US" dirty="0" err="1"/>
              <a:t>출시년도는</a:t>
            </a:r>
            <a:r>
              <a:rPr lang="ko-KR" altLang="en-US" dirty="0"/>
              <a:t> </a:t>
            </a:r>
            <a:r>
              <a:rPr lang="ko-KR" altLang="en-US" dirty="0" err="1"/>
              <a:t>월만을</a:t>
            </a:r>
            <a:r>
              <a:rPr lang="ko-KR" altLang="en-US" dirty="0"/>
              <a:t> 사용하였고</a:t>
            </a:r>
            <a:r>
              <a:rPr lang="en-US" altLang="ko-KR" dirty="0"/>
              <a:t>, </a:t>
            </a:r>
            <a:r>
              <a:rPr lang="ko-KR" altLang="en-US" dirty="0"/>
              <a:t>태그나 상영국가의 경우 대체변수를 차기 어려워 </a:t>
            </a:r>
            <a:r>
              <a:rPr lang="ko-KR" altLang="en-US" dirty="0" err="1"/>
              <a:t>원핫</a:t>
            </a:r>
            <a:r>
              <a:rPr lang="ko-KR" altLang="en-US" dirty="0"/>
              <a:t> 인코딩을 진행하고 전체 변수들에 대해 정규화도 진행했습니다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61</a:t>
            </a:fld>
            <a:endParaRPr lang="cs-CZ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먼저 </a:t>
            </a:r>
            <a:r>
              <a:rPr lang="en-US" altLang="ko-KR" dirty="0"/>
              <a:t>epoch 150</a:t>
            </a:r>
            <a:r>
              <a:rPr lang="ko-KR" altLang="en-US" dirty="0"/>
              <a:t>으로 </a:t>
            </a:r>
            <a:r>
              <a:rPr lang="ko-KR" altLang="en-US" dirty="0" err="1"/>
              <a:t>딥러닝을</a:t>
            </a:r>
            <a:r>
              <a:rPr lang="ko-KR" altLang="en-US" dirty="0"/>
              <a:t> 진행 하여 오차를 확인해봤더니 오차가 줄어들고있었습니다</a:t>
            </a:r>
            <a:r>
              <a:rPr lang="en-US" altLang="ko-KR" dirty="0"/>
              <a:t>.</a:t>
            </a:r>
          </a:p>
          <a:p>
            <a:pPr lvl="0"/>
            <a:endParaRPr lang="en-US" altLang="ko-KR" dirty="0"/>
          </a:p>
          <a:p>
            <a:pPr lvl="0"/>
            <a:r>
              <a:rPr lang="en-US" altLang="ko-KR" dirty="0"/>
              <a:t>epochs</a:t>
            </a:r>
            <a:r>
              <a:rPr lang="ko-KR" altLang="en-US" dirty="0"/>
              <a:t>를 </a:t>
            </a:r>
            <a:r>
              <a:rPr lang="en-US" altLang="ko-KR" dirty="0"/>
              <a:t>300 </a:t>
            </a:r>
            <a:r>
              <a:rPr lang="ko-KR" altLang="en-US" dirty="0"/>
              <a:t>으로 하여 </a:t>
            </a:r>
            <a:r>
              <a:rPr lang="ko-KR" altLang="en-US" dirty="0" err="1"/>
              <a:t>딥러닝을</a:t>
            </a:r>
            <a:r>
              <a:rPr lang="ko-KR" altLang="en-US" dirty="0"/>
              <a:t> 진행 했을 때 </a:t>
            </a:r>
            <a:r>
              <a:rPr lang="en-US" altLang="ko-KR" dirty="0"/>
              <a:t>240</a:t>
            </a:r>
            <a:r>
              <a:rPr lang="ko-KR" altLang="en-US" dirty="0"/>
              <a:t>지점부터 오차가 더 이상 줄어들지 않는 것으로 보여 이 지점을 </a:t>
            </a:r>
            <a:r>
              <a:rPr lang="ko-KR" altLang="en-US" dirty="0" err="1"/>
              <a:t>과적합</a:t>
            </a:r>
            <a:r>
              <a:rPr lang="ko-KR" altLang="en-US" dirty="0"/>
              <a:t> 시작 점이라 생각하고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en-US" altLang="ko-KR" dirty="0"/>
              <a:t>240</a:t>
            </a:r>
            <a:r>
              <a:rPr lang="ko-KR" altLang="en-US" dirty="0"/>
              <a:t>으로 새로운 모델을 진행해보았습니다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62</a:t>
            </a:fld>
            <a:endParaRPr lang="cs-CZ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새로운</a:t>
            </a:r>
            <a:r>
              <a:rPr lang="en-US" dirty="0"/>
              <a:t> </a:t>
            </a:r>
            <a:r>
              <a:rPr lang="en-US" dirty="0" err="1"/>
              <a:t>모델</a:t>
            </a:r>
            <a:r>
              <a:rPr lang="en-US" dirty="0"/>
              <a:t> </a:t>
            </a:r>
            <a:r>
              <a:rPr lang="en-US" dirty="0" err="1"/>
              <a:t>결과</a:t>
            </a:r>
            <a:r>
              <a:rPr lang="en-US" dirty="0"/>
              <a:t> </a:t>
            </a:r>
            <a:r>
              <a:rPr lang="en-US" dirty="0" err="1"/>
              <a:t>오차가</a:t>
            </a:r>
            <a:r>
              <a:rPr lang="en-US" dirty="0"/>
              <a:t> 0.105 </a:t>
            </a:r>
            <a:r>
              <a:rPr lang="en-US" dirty="0" err="1"/>
              <a:t>정도로</a:t>
            </a:r>
            <a:r>
              <a:rPr lang="en-US" dirty="0"/>
              <a:t> </a:t>
            </a:r>
            <a:r>
              <a:rPr lang="en-US" dirty="0" err="1"/>
              <a:t>시청수</a:t>
            </a:r>
            <a:r>
              <a:rPr lang="en-US" dirty="0"/>
              <a:t> </a:t>
            </a:r>
            <a:r>
              <a:rPr lang="en-US" dirty="0" err="1"/>
              <a:t>기준</a:t>
            </a:r>
            <a:r>
              <a:rPr lang="en-US" dirty="0"/>
              <a:t> 105 </a:t>
            </a:r>
            <a:r>
              <a:rPr lang="en-US" dirty="0" err="1"/>
              <a:t>정도의</a:t>
            </a:r>
            <a:r>
              <a:rPr lang="en-US" dirty="0"/>
              <a:t> </a:t>
            </a:r>
            <a:r>
              <a:rPr lang="en-US" dirty="0" err="1"/>
              <a:t>오차가</a:t>
            </a:r>
            <a:r>
              <a:rPr lang="en-US" dirty="0"/>
              <a:t> </a:t>
            </a:r>
            <a:r>
              <a:rPr lang="en-US" dirty="0" err="1"/>
              <a:t>나왔습니다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밑의</a:t>
            </a:r>
            <a:r>
              <a:rPr lang="en-US" dirty="0"/>
              <a:t> </a:t>
            </a:r>
            <a:r>
              <a:rPr lang="en-US" dirty="0" err="1"/>
              <a:t>오차</a:t>
            </a:r>
            <a:r>
              <a:rPr lang="en-US" dirty="0"/>
              <a:t> </a:t>
            </a:r>
            <a:r>
              <a:rPr lang="en-US" dirty="0" err="1"/>
              <a:t>그래프를</a:t>
            </a:r>
            <a:r>
              <a:rPr lang="en-US" dirty="0"/>
              <a:t> </a:t>
            </a:r>
            <a:r>
              <a:rPr lang="en-US" dirty="0" err="1"/>
              <a:t>그려보았을</a:t>
            </a:r>
            <a:r>
              <a:rPr lang="en-US" dirty="0"/>
              <a:t> 때 </a:t>
            </a:r>
            <a:r>
              <a:rPr lang="en-US" dirty="0" err="1"/>
              <a:t>예측선과</a:t>
            </a:r>
            <a:r>
              <a:rPr lang="en-US" dirty="0"/>
              <a:t> </a:t>
            </a:r>
            <a:r>
              <a:rPr lang="en-US" dirty="0" err="1"/>
              <a:t>실제</a:t>
            </a:r>
            <a:r>
              <a:rPr lang="en-US" dirty="0"/>
              <a:t> </a:t>
            </a:r>
            <a:r>
              <a:rPr lang="en-US" dirty="0" err="1"/>
              <a:t>값이</a:t>
            </a:r>
            <a:r>
              <a:rPr lang="en-US" dirty="0"/>
              <a:t> </a:t>
            </a:r>
            <a:r>
              <a:rPr lang="en-US" dirty="0" err="1"/>
              <a:t>비슷한</a:t>
            </a:r>
            <a:r>
              <a:rPr lang="en-US" dirty="0"/>
              <a:t> </a:t>
            </a:r>
            <a:r>
              <a:rPr lang="en-US" dirty="0" err="1"/>
              <a:t>라인을</a:t>
            </a:r>
            <a:r>
              <a:rPr lang="en-US" dirty="0"/>
              <a:t> </a:t>
            </a:r>
            <a:r>
              <a:rPr lang="en-US" dirty="0" err="1"/>
              <a:t>두고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것을</a:t>
            </a:r>
            <a:r>
              <a:rPr lang="en-US" dirty="0"/>
              <a:t> </a:t>
            </a:r>
            <a:r>
              <a:rPr lang="en-US" dirty="0" err="1"/>
              <a:t>확인</a:t>
            </a:r>
            <a:r>
              <a:rPr lang="en-US" dirty="0"/>
              <a:t> 할 수 </a:t>
            </a:r>
            <a:r>
              <a:rPr lang="en-US" dirty="0" err="1"/>
              <a:t>있었습니다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-------------</a:t>
            </a:r>
          </a:p>
          <a:p>
            <a:pPr lvl="0"/>
            <a:r>
              <a:rPr lang="en-US" dirty="0" err="1"/>
              <a:t>파란게</a:t>
            </a:r>
            <a:r>
              <a:rPr lang="en-US" dirty="0"/>
              <a:t> </a:t>
            </a:r>
            <a:r>
              <a:rPr lang="en-US" dirty="0" err="1"/>
              <a:t>뭔지</a:t>
            </a:r>
            <a:r>
              <a:rPr lang="en-US" dirty="0"/>
              <a:t> : predict</a:t>
            </a:r>
          </a:p>
          <a:p>
            <a:pPr lvl="0"/>
            <a:r>
              <a:rPr lang="en-US" dirty="0" err="1"/>
              <a:t>빨간게</a:t>
            </a:r>
            <a:r>
              <a:rPr lang="en-US" dirty="0"/>
              <a:t> </a:t>
            </a:r>
            <a:r>
              <a:rPr lang="en-US" dirty="0" err="1"/>
              <a:t>뭔지</a:t>
            </a:r>
            <a:r>
              <a:rPr lang="en-US" dirty="0"/>
              <a:t> : real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63</a:t>
            </a:fld>
            <a:endParaRPr lang="cs-CZ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85967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예측모델을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Viewpoint를</a:t>
            </a:r>
            <a:r>
              <a:rPr lang="en-US" dirty="0"/>
              <a:t> </a:t>
            </a:r>
            <a:r>
              <a:rPr lang="en-US" dirty="0" err="1"/>
              <a:t>예측할</a:t>
            </a:r>
            <a:r>
              <a:rPr lang="en-US" dirty="0"/>
              <a:t> 수 </a:t>
            </a:r>
            <a:r>
              <a:rPr lang="en-US" dirty="0" err="1"/>
              <a:t>있어서</a:t>
            </a:r>
            <a:r>
              <a:rPr lang="en-US" dirty="0"/>
              <a:t>,</a:t>
            </a:r>
          </a:p>
          <a:p>
            <a:pPr lvl="0"/>
            <a:r>
              <a:rPr lang="en-US" dirty="0" err="1"/>
              <a:t>변경</a:t>
            </a:r>
            <a:r>
              <a:rPr lang="en-US" dirty="0"/>
              <a:t> </a:t>
            </a:r>
            <a:r>
              <a:rPr lang="en-US" dirty="0" err="1"/>
              <a:t>가능한</a:t>
            </a:r>
            <a:r>
              <a:rPr lang="en-US" dirty="0"/>
              <a:t> </a:t>
            </a:r>
            <a:r>
              <a:rPr lang="en-US" dirty="0" err="1"/>
              <a:t>변수들을</a:t>
            </a:r>
            <a:r>
              <a:rPr lang="en-US" dirty="0"/>
              <a:t> </a:t>
            </a:r>
            <a:r>
              <a:rPr lang="en-US" dirty="0" err="1"/>
              <a:t>활용하여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제작</a:t>
            </a:r>
            <a:r>
              <a:rPr lang="en-US" dirty="0"/>
              <a:t>, </a:t>
            </a:r>
            <a:r>
              <a:rPr lang="en-US" dirty="0" err="1"/>
              <a:t>출시</a:t>
            </a:r>
            <a:r>
              <a:rPr lang="en-US" dirty="0"/>
              <a:t>, </a:t>
            </a:r>
            <a:r>
              <a:rPr lang="en-US" dirty="0" err="1"/>
              <a:t>유통</a:t>
            </a:r>
            <a:r>
              <a:rPr lang="en-US" dirty="0"/>
              <a:t> </a:t>
            </a:r>
            <a:r>
              <a:rPr lang="en-US" dirty="0" err="1"/>
              <a:t>전략까지</a:t>
            </a:r>
            <a:r>
              <a:rPr lang="en-US" dirty="0"/>
              <a:t> </a:t>
            </a:r>
            <a:r>
              <a:rPr lang="en-US" dirty="0" err="1"/>
              <a:t>세울</a:t>
            </a:r>
            <a:r>
              <a:rPr lang="en-US" dirty="0"/>
              <a:t> 수 </a:t>
            </a:r>
            <a:r>
              <a:rPr lang="en-US" dirty="0" err="1"/>
              <a:t>있을</a:t>
            </a:r>
            <a:r>
              <a:rPr lang="en-US" dirty="0"/>
              <a:t> </a:t>
            </a:r>
            <a:r>
              <a:rPr lang="en-US" dirty="0" err="1"/>
              <a:t>것으로</a:t>
            </a:r>
            <a:r>
              <a:rPr lang="en-US" dirty="0"/>
              <a:t> </a:t>
            </a:r>
            <a:r>
              <a:rPr lang="en-US" dirty="0" err="1"/>
              <a:t>기대된다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65</a:t>
            </a:fld>
            <a:endParaRPr lang="cs-CZ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본 </a:t>
            </a:r>
            <a:r>
              <a:rPr lang="en-US" dirty="0" err="1"/>
              <a:t>딥러닝</a:t>
            </a:r>
            <a:r>
              <a:rPr lang="en-US" dirty="0"/>
              <a:t> </a:t>
            </a:r>
            <a:r>
              <a:rPr lang="en-US" dirty="0" err="1"/>
              <a:t>예측모델의</a:t>
            </a:r>
            <a:endParaRPr lang="en-US" dirty="0"/>
          </a:p>
          <a:p>
            <a:pPr lvl="0"/>
            <a:r>
              <a:rPr lang="en-US" dirty="0" err="1"/>
              <a:t>한계점은</a:t>
            </a:r>
            <a:r>
              <a:rPr lang="en-US" dirty="0"/>
              <a:t> </a:t>
            </a:r>
            <a:r>
              <a:rPr lang="en-US" dirty="0" err="1"/>
              <a:t>데이터셋이</a:t>
            </a:r>
            <a:r>
              <a:rPr lang="en-US" dirty="0"/>
              <a:t> </a:t>
            </a:r>
            <a:r>
              <a:rPr lang="en-US" dirty="0" err="1"/>
              <a:t>작다는</a:t>
            </a:r>
            <a:r>
              <a:rPr lang="en-US" dirty="0"/>
              <a:t> </a:t>
            </a:r>
            <a:r>
              <a:rPr lang="en-US" dirty="0" err="1"/>
              <a:t>점을</a:t>
            </a:r>
            <a:r>
              <a:rPr lang="en-US" dirty="0"/>
              <a:t> </a:t>
            </a:r>
            <a:r>
              <a:rPr lang="en-US" dirty="0" err="1"/>
              <a:t>포함하여</a:t>
            </a:r>
            <a:r>
              <a:rPr lang="en-US" dirty="0"/>
              <a:t> </a:t>
            </a:r>
            <a:r>
              <a:rPr lang="en-US" dirty="0" err="1"/>
              <a:t>몇가지</a:t>
            </a:r>
            <a:r>
              <a:rPr lang="en-US" dirty="0"/>
              <a:t> </a:t>
            </a:r>
            <a:r>
              <a:rPr lang="en-US" dirty="0" err="1"/>
              <a:t>있었습니다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추후에</a:t>
            </a:r>
            <a:r>
              <a:rPr lang="en-US" dirty="0"/>
              <a:t> </a:t>
            </a:r>
            <a:r>
              <a:rPr lang="en-US" dirty="0" err="1"/>
              <a:t>딥러닝에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공부와</a:t>
            </a:r>
            <a:r>
              <a:rPr lang="en-US" dirty="0"/>
              <a:t> </a:t>
            </a:r>
            <a:r>
              <a:rPr lang="en-US" dirty="0" err="1"/>
              <a:t>연구를</a:t>
            </a:r>
            <a:r>
              <a:rPr lang="en-US" dirty="0"/>
              <a:t> </a:t>
            </a:r>
            <a:r>
              <a:rPr lang="en-US" dirty="0" err="1"/>
              <a:t>진행하면</a:t>
            </a:r>
            <a:r>
              <a:rPr lang="en-US" dirty="0"/>
              <a:t> 더 </a:t>
            </a:r>
            <a:r>
              <a:rPr lang="en-US" dirty="0" err="1"/>
              <a:t>좋은</a:t>
            </a:r>
            <a:r>
              <a:rPr lang="en-US" dirty="0"/>
              <a:t> </a:t>
            </a:r>
            <a:r>
              <a:rPr lang="en-US" dirty="0" err="1"/>
              <a:t>모델로</a:t>
            </a:r>
            <a:r>
              <a:rPr lang="en-US" dirty="0"/>
              <a:t> </a:t>
            </a:r>
            <a:r>
              <a:rPr lang="en-US" dirty="0" err="1"/>
              <a:t>발전시켜</a:t>
            </a:r>
            <a:r>
              <a:rPr lang="en-US" dirty="0"/>
              <a:t> </a:t>
            </a:r>
            <a:r>
              <a:rPr lang="en-US" dirty="0" err="1"/>
              <a:t>예측률을</a:t>
            </a:r>
            <a:r>
              <a:rPr lang="en-US" dirty="0"/>
              <a:t> 더 </a:t>
            </a:r>
            <a:r>
              <a:rPr lang="en-US" dirty="0" err="1"/>
              <a:t>높일</a:t>
            </a:r>
            <a:r>
              <a:rPr lang="en-US" dirty="0"/>
              <a:t> 수 </a:t>
            </a:r>
            <a:r>
              <a:rPr lang="en-US" dirty="0" err="1"/>
              <a:t>있을</a:t>
            </a:r>
            <a:r>
              <a:rPr lang="en-US" dirty="0"/>
              <a:t> </a:t>
            </a:r>
            <a:r>
              <a:rPr lang="en-US" dirty="0" err="1"/>
              <a:t>것으로</a:t>
            </a:r>
            <a:r>
              <a:rPr lang="en-US" dirty="0"/>
              <a:t> </a:t>
            </a:r>
            <a:r>
              <a:rPr lang="en-US" dirty="0" err="1"/>
              <a:t>보입니다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66</a:t>
            </a:fld>
            <a:endParaRPr lang="cs-CZ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3600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전공이 모여서 프로젝트를 </a:t>
            </a:r>
            <a:r>
              <a:rPr lang="ko-KR" altLang="en-US" dirty="0" err="1"/>
              <a:t>진행하다보니</a:t>
            </a:r>
            <a:r>
              <a:rPr lang="ko-KR" altLang="en-US" dirty="0"/>
              <a:t> 의견차이가 있었고 결과적으로 </a:t>
            </a:r>
            <a:r>
              <a:rPr lang="ko-KR" altLang="en-US" dirty="0" err="1"/>
              <a:t>의견취합과정을</a:t>
            </a:r>
            <a:r>
              <a:rPr lang="ko-KR" altLang="en-US" dirty="0"/>
              <a:t> 얻는 과정이 좋았습니다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86867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51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2635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최근</a:t>
            </a:r>
            <a:r>
              <a:rPr lang="en-US" dirty="0"/>
              <a:t> </a:t>
            </a:r>
            <a:r>
              <a:rPr lang="en-US" dirty="0" err="1"/>
              <a:t>코로나의</a:t>
            </a:r>
            <a:r>
              <a:rPr lang="en-US" dirty="0"/>
              <a:t> </a:t>
            </a:r>
            <a:r>
              <a:rPr lang="en-US" dirty="0" err="1"/>
              <a:t>여파로</a:t>
            </a:r>
            <a:r>
              <a:rPr lang="en-US" dirty="0"/>
              <a:t> </a:t>
            </a:r>
            <a:r>
              <a:rPr lang="en-US" dirty="0" err="1"/>
              <a:t>기업은</a:t>
            </a:r>
            <a:r>
              <a:rPr lang="en-US" dirty="0"/>
              <a:t> </a:t>
            </a:r>
            <a:r>
              <a:rPr lang="en-US" dirty="0" err="1"/>
              <a:t>언택트</a:t>
            </a:r>
            <a:r>
              <a:rPr lang="en-US" dirty="0"/>
              <a:t> </a:t>
            </a:r>
            <a:r>
              <a:rPr lang="en-US" dirty="0" err="1"/>
              <a:t>중심으로</a:t>
            </a:r>
            <a:r>
              <a:rPr lang="en-US" dirty="0"/>
              <a:t> </a:t>
            </a:r>
            <a:r>
              <a:rPr lang="en-US" dirty="0" err="1"/>
              <a:t>변해가고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그 </a:t>
            </a:r>
            <a:r>
              <a:rPr lang="en-US" dirty="0" err="1"/>
              <a:t>중심에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산업군</a:t>
            </a:r>
            <a:r>
              <a:rPr lang="en-US" dirty="0"/>
              <a:t> 중 </a:t>
            </a:r>
            <a:r>
              <a:rPr lang="en-US" dirty="0" err="1"/>
              <a:t>하나가</a:t>
            </a:r>
            <a:r>
              <a:rPr lang="en-US" dirty="0"/>
              <a:t> OTT </a:t>
            </a:r>
            <a:r>
              <a:rPr lang="en-US" dirty="0" err="1"/>
              <a:t>산업인데요</a:t>
            </a:r>
            <a:r>
              <a:rPr lang="en-US" dirty="0"/>
              <a:t>, 그 </a:t>
            </a:r>
            <a:r>
              <a:rPr lang="en-US" dirty="0" err="1"/>
              <a:t>성장률과</a:t>
            </a:r>
            <a:r>
              <a:rPr lang="en-US" dirty="0"/>
              <a:t> </a:t>
            </a:r>
            <a:r>
              <a:rPr lang="en-US" dirty="0" err="1"/>
              <a:t>잠재적</a:t>
            </a:r>
            <a:r>
              <a:rPr lang="en-US" dirty="0"/>
              <a:t> </a:t>
            </a:r>
            <a:r>
              <a:rPr lang="en-US" dirty="0" err="1"/>
              <a:t>가치가</a:t>
            </a:r>
            <a:r>
              <a:rPr lang="en-US" dirty="0"/>
              <a:t> </a:t>
            </a:r>
            <a:r>
              <a:rPr lang="en-US" dirty="0" err="1"/>
              <a:t>높다고</a:t>
            </a:r>
            <a:r>
              <a:rPr lang="en-US" dirty="0"/>
              <a:t> </a:t>
            </a:r>
            <a:r>
              <a:rPr lang="en-US" dirty="0" err="1"/>
              <a:t>생각했습니다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한국의</a:t>
            </a:r>
            <a:r>
              <a:rPr lang="en-US" dirty="0"/>
              <a:t> OTT </a:t>
            </a:r>
            <a:r>
              <a:rPr lang="en-US" dirty="0" err="1"/>
              <a:t>시장</a:t>
            </a:r>
            <a:r>
              <a:rPr lang="en-US" dirty="0"/>
              <a:t> </a:t>
            </a:r>
            <a:r>
              <a:rPr lang="en-US" dirty="0" err="1"/>
              <a:t>규모만</a:t>
            </a:r>
            <a:r>
              <a:rPr lang="en-US" dirty="0"/>
              <a:t> </a:t>
            </a:r>
            <a:r>
              <a:rPr lang="en-US" dirty="0" err="1"/>
              <a:t>봐도</a:t>
            </a:r>
            <a:r>
              <a:rPr lang="en-US" dirty="0"/>
              <a:t> 3조3000억원 </a:t>
            </a:r>
            <a:r>
              <a:rPr lang="en-US" dirty="0" err="1"/>
              <a:t>규모로</a:t>
            </a:r>
            <a:r>
              <a:rPr lang="en-US" dirty="0"/>
              <a:t> </a:t>
            </a:r>
            <a:r>
              <a:rPr lang="en-US" dirty="0" err="1"/>
              <a:t>추산됩니다</a:t>
            </a:r>
            <a:r>
              <a:rPr lang="en-US" dirty="0"/>
              <a:t>. </a:t>
            </a:r>
            <a:r>
              <a:rPr lang="en-US" dirty="0" err="1"/>
              <a:t>이는</a:t>
            </a:r>
            <a:r>
              <a:rPr lang="en-US" dirty="0"/>
              <a:t> </a:t>
            </a:r>
            <a:r>
              <a:rPr lang="en-US" dirty="0" err="1"/>
              <a:t>작년에</a:t>
            </a:r>
            <a:r>
              <a:rPr lang="en-US" dirty="0"/>
              <a:t> </a:t>
            </a:r>
            <a:r>
              <a:rPr lang="en-US" dirty="0" err="1"/>
              <a:t>비해</a:t>
            </a:r>
            <a:r>
              <a:rPr lang="en-US" dirty="0"/>
              <a:t> 5000억 </a:t>
            </a:r>
            <a:r>
              <a:rPr lang="en-US" dirty="0" err="1"/>
              <a:t>가량</a:t>
            </a:r>
            <a:r>
              <a:rPr lang="en-US" dirty="0"/>
              <a:t> </a:t>
            </a:r>
            <a:r>
              <a:rPr lang="en-US" dirty="0" err="1"/>
              <a:t>성장한</a:t>
            </a:r>
            <a:r>
              <a:rPr lang="en-US" dirty="0"/>
              <a:t> </a:t>
            </a:r>
            <a:r>
              <a:rPr lang="en-US" dirty="0" err="1"/>
              <a:t>수치인데요</a:t>
            </a:r>
            <a:r>
              <a:rPr lang="en-US" dirty="0"/>
              <a:t>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497830" y="0"/>
            <a:ext cx="5735391" cy="2549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20.07.2021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06975" y="381000"/>
            <a:ext cx="3222625" cy="190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3553" y="2416951"/>
            <a:ext cx="10588413" cy="229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 그 전부터 업계에서 선두의 위치로 장악하던 넷플릭스, 디즈니, 구글에 이어 세계적으로 ott플랫폼을 시도하는 기업들이 많아지면서</a:t>
            </a:r>
          </a:p>
          <a:p>
            <a:pPr lvl="0"/>
            <a:r>
              <a:rPr lang="en-US"/>
              <a:t>현시점 이렇다 할 방향성이 없는 한국의 ott 기업들이 어떤 교훈을 배울 수 있는지 방향성을 제시하면 어떨까 하는 생각에 OTT 산업을 분석하고자 했고,</a:t>
            </a:r>
          </a:p>
          <a:p>
            <a:pPr lvl="0"/>
            <a:r>
              <a:rPr lang="en-US"/>
              <a:t>그 중 가장 선두 ott기업인 넷플릭스의 자료를 활용하고자 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497830" y="4833902"/>
            <a:ext cx="5735391" cy="2537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42207"/>
            <a:ext cx="7772400" cy="15471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90106"/>
            <a:ext cx="6400800" cy="184455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89049"/>
            <a:ext cx="2057400" cy="61585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89049"/>
            <a:ext cx="6019800" cy="61585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638127"/>
            <a:ext cx="7772400" cy="143354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9226"/>
            <a:ext cx="7772400" cy="157890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4162"/>
            <a:ext cx="4038600" cy="47634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4162"/>
            <a:ext cx="4038600" cy="47634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15659"/>
            <a:ext cx="4040188" cy="6733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88989"/>
            <a:ext cx="4040188" cy="41586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615659"/>
            <a:ext cx="4041775" cy="6733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288989"/>
            <a:ext cx="4041775" cy="41586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87377"/>
            <a:ext cx="3008313" cy="12230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87377"/>
            <a:ext cx="5111750" cy="61602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10399"/>
            <a:ext cx="3008313" cy="49371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52483"/>
            <a:ext cx="5486400" cy="59647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44927"/>
            <a:ext cx="5486400" cy="4330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648958"/>
            <a:ext cx="5486400" cy="84709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89048"/>
            <a:ext cx="8229600" cy="1202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4162"/>
            <a:ext cx="8229600" cy="476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689863"/>
            <a:ext cx="2133600" cy="384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689863"/>
            <a:ext cx="2895600" cy="384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689863"/>
            <a:ext cx="2133600" cy="384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sv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50.svg"/><Relationship Id="rId15" Type="http://schemas.openxmlformats.org/officeDocument/2006/relationships/image" Target="../media/image70.svg"/><Relationship Id="rId10" Type="http://schemas.openxmlformats.org/officeDocument/2006/relationships/image" Target="../media/image42.svg"/><Relationship Id="rId4" Type="http://schemas.openxmlformats.org/officeDocument/2006/relationships/image" Target="../media/image49.png"/><Relationship Id="rId9" Type="http://schemas.openxmlformats.org/officeDocument/2006/relationships/image" Target="../media/image41.png"/><Relationship Id="rId1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12" Type="http://schemas.openxmlformats.org/officeDocument/2006/relationships/image" Target="../media/image106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11" Type="http://schemas.openxmlformats.org/officeDocument/2006/relationships/image" Target="../media/image105.png"/><Relationship Id="rId5" Type="http://schemas.openxmlformats.org/officeDocument/2006/relationships/image" Target="../media/image86.png"/><Relationship Id="rId10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109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118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1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2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12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61.sv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60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4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87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50.png"/><Relationship Id="rId4" Type="http://schemas.openxmlformats.org/officeDocument/2006/relationships/image" Target="../media/image14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1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1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sv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1759" r="1759" b="35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5549" y="2794836"/>
            <a:ext cx="13456903" cy="56487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1" y="1284289"/>
            <a:ext cx="5806419" cy="505075"/>
            <a:chOff x="0" y="-19050"/>
            <a:chExt cx="7741892" cy="673434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49"/>
              <a:ext cx="3547824" cy="666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7"/>
                </a:lnSpc>
              </a:pPr>
              <a:r>
                <a:rPr lang="en-US" sz="3907">
                  <a:solidFill>
                    <a:srgbClr val="FDB515"/>
                  </a:solidFill>
                  <a:latin typeface="Gothic A1 Bold"/>
                </a:rPr>
                <a:t>TEAM.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831315" y="-19050"/>
              <a:ext cx="4910577" cy="6734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7"/>
                </a:lnSpc>
              </a:pPr>
              <a:r>
                <a:rPr lang="en-US" sz="3907">
                  <a:solidFill>
                    <a:srgbClr val="FDB515"/>
                  </a:solidFill>
                  <a:ea typeface="Gothic A1 Bold"/>
                </a:rPr>
                <a:t>그것이 알고싶다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331" y="4016031"/>
            <a:ext cx="6022195" cy="6090871"/>
            <a:chOff x="0" y="0"/>
            <a:chExt cx="8029594" cy="8121161"/>
          </a:xfrm>
        </p:grpSpPr>
        <p:sp>
          <p:nvSpPr>
            <p:cNvPr id="3" name="TextBox 3"/>
            <p:cNvSpPr txBox="1"/>
            <p:nvPr/>
          </p:nvSpPr>
          <p:spPr>
            <a:xfrm rot="-2700000">
              <a:off x="417532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12_Q1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-2700000">
              <a:off x="605243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12_Q2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 rot="-2700000">
              <a:off x="792955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12_Q3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-2700000">
              <a:off x="980666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12_Q4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2700000">
              <a:off x="1168377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13_Q1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2700000">
              <a:off x="1356089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13_Q2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 rot="-2700000">
              <a:off x="1543800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13_Q3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 rot="-2700000">
              <a:off x="1731511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13_Q4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2700000">
              <a:off x="1919223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14_Q1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2700000">
              <a:off x="2106934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14_Q2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2294646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14_Q3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2482357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14_Q4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2700000">
              <a:off x="2670068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15_Q1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2700000">
              <a:off x="2857780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15_Q2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2700000">
              <a:off x="3045491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15_Q3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-2700000">
              <a:off x="3233202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15_Q4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 rot="-2700000">
              <a:off x="3420914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16_Q1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 rot="-2700000">
              <a:off x="3608625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16_Q2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-2700000">
              <a:off x="3796336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16_Q3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 rot="-2700000">
              <a:off x="3984048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16_Q4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 rot="-2700000">
              <a:off x="4171759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17_Q1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 rot="-2700000">
              <a:off x="4359470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17_Q2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 rot="-2700000">
              <a:off x="4547182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17_Q3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 rot="-2700000">
              <a:off x="4734893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17_Q4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 rot="-2700000">
              <a:off x="4922604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18_Q1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 rot="-2700000">
              <a:off x="5110316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18_Q2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 rot="-2700000">
              <a:off x="5298027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18_Q3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 rot="-2700000">
              <a:off x="5485738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18_Q4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 rot="-2700000">
              <a:off x="5673450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19_Q1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 rot="-2700000">
              <a:off x="5861161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19_Q2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 rot="-2700000">
              <a:off x="6048872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19_Q3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 rot="-2700000">
              <a:off x="6236584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19_Q4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 rot="-2700000">
              <a:off x="6424295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20_Q1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 rot="-2700000">
              <a:off x="6612006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20_Q2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 rot="-2700000">
              <a:off x="6799718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20_Q3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 rot="-2700000">
              <a:off x="6987429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20_Q4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 rot="-2700000">
              <a:off x="7175140" y="7512323"/>
              <a:ext cx="851731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21_Q1</a:t>
              </a:r>
            </a:p>
          </p:txBody>
        </p:sp>
        <p:grpSp>
          <p:nvGrpSpPr>
            <p:cNvPr id="40" name="Group 40"/>
            <p:cNvGrpSpPr>
              <a:grpSpLocks noChangeAspect="1"/>
            </p:cNvGrpSpPr>
            <p:nvPr/>
          </p:nvGrpSpPr>
          <p:grpSpPr>
            <a:xfrm>
              <a:off x="950158" y="161200"/>
              <a:ext cx="6945320" cy="6945320"/>
              <a:chOff x="0" y="0"/>
              <a:chExt cx="10287000" cy="102870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3422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0" y="6851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0" y="-38100"/>
              <a:ext cx="812967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7,500 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2277007"/>
              <a:ext cx="812967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5,000 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4592113"/>
              <a:ext cx="812967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2,500 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574311" y="6907220"/>
              <a:ext cx="238656" cy="3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8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0 </a:t>
              </a:r>
            </a:p>
          </p:txBody>
        </p:sp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>
              <a:off x="950158" y="161200"/>
              <a:ext cx="6945320" cy="6945320"/>
              <a:chOff x="0" y="0"/>
              <a:chExt cx="10287000" cy="102870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75514" y="9030491"/>
                <a:ext cx="344078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344078" h="126433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7"/>
                    </a:cubicBezTo>
                    <a:close/>
                    <a:moveTo>
                      <a:pt x="60948" y="34756"/>
                    </a:moveTo>
                    <a:lnTo>
                      <a:pt x="66051" y="91678"/>
                    </a:lnTo>
                    <a:lnTo>
                      <a:pt x="344078" y="65617"/>
                    </a:lnTo>
                    <a:lnTo>
                      <a:pt x="338975" y="8696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353541" y="9004431"/>
                <a:ext cx="343678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343678" h="126433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61349" y="34723"/>
                    </a:moveTo>
                    <a:lnTo>
                      <a:pt x="65650" y="91711"/>
                    </a:lnTo>
                    <a:lnTo>
                      <a:pt x="343677" y="69765"/>
                    </a:lnTo>
                    <a:lnTo>
                      <a:pt x="339376" y="12777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631568" y="8962758"/>
                <a:ext cx="346826" cy="146160"/>
              </a:xfrm>
              <a:custGeom>
                <a:avLst/>
                <a:gdLst/>
                <a:ahLst/>
                <a:cxnLst/>
                <a:rect l="l" t="t" r="r" b="b"/>
                <a:pathLst>
                  <a:path w="346826" h="146160">
                    <a:moveTo>
                      <a:pt x="127000" y="82944"/>
                    </a:moveTo>
                    <a:cubicBezTo>
                      <a:pt x="126843" y="47985"/>
                      <a:pt x="98459" y="19728"/>
                      <a:pt x="63500" y="19728"/>
                    </a:cubicBezTo>
                    <a:cubicBezTo>
                      <a:pt x="28540" y="19728"/>
                      <a:pt x="156" y="47985"/>
                      <a:pt x="0" y="82944"/>
                    </a:cubicBezTo>
                    <a:cubicBezTo>
                      <a:pt x="156" y="117903"/>
                      <a:pt x="28540" y="146160"/>
                      <a:pt x="63500" y="146160"/>
                    </a:cubicBezTo>
                    <a:cubicBezTo>
                      <a:pt x="98459" y="146160"/>
                      <a:pt x="126843" y="117903"/>
                      <a:pt x="127000" y="82944"/>
                    </a:cubicBezTo>
                    <a:close/>
                    <a:moveTo>
                      <a:pt x="58201" y="54864"/>
                    </a:moveTo>
                    <a:lnTo>
                      <a:pt x="68799" y="111023"/>
                    </a:lnTo>
                    <a:lnTo>
                      <a:pt x="346826" y="56160"/>
                    </a:lnTo>
                    <a:lnTo>
                      <a:pt x="336228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909595" y="8855706"/>
                <a:ext cx="351507" cy="198348"/>
              </a:xfrm>
              <a:custGeom>
                <a:avLst/>
                <a:gdLst/>
                <a:ahLst/>
                <a:cxnLst/>
                <a:rect l="l" t="t" r="r" b="b"/>
                <a:pathLst>
                  <a:path w="351507" h="198348">
                    <a:moveTo>
                      <a:pt x="127000" y="135132"/>
                    </a:moveTo>
                    <a:cubicBezTo>
                      <a:pt x="126843" y="100173"/>
                      <a:pt x="98459" y="71916"/>
                      <a:pt x="63500" y="71916"/>
                    </a:cubicBezTo>
                    <a:cubicBezTo>
                      <a:pt x="28540" y="71916"/>
                      <a:pt x="156" y="100173"/>
                      <a:pt x="0" y="135132"/>
                    </a:cubicBezTo>
                    <a:cubicBezTo>
                      <a:pt x="156" y="170091"/>
                      <a:pt x="28540" y="198348"/>
                      <a:pt x="63500" y="198348"/>
                    </a:cubicBezTo>
                    <a:cubicBezTo>
                      <a:pt x="98459" y="198348"/>
                      <a:pt x="126843" y="170091"/>
                      <a:pt x="127000" y="135132"/>
                    </a:cubicBezTo>
                    <a:close/>
                    <a:moveTo>
                      <a:pt x="53520" y="108356"/>
                    </a:moveTo>
                    <a:lnTo>
                      <a:pt x="73479" y="161908"/>
                    </a:lnTo>
                    <a:lnTo>
                      <a:pt x="351506" y="53551"/>
                    </a:lnTo>
                    <a:lnTo>
                      <a:pt x="331547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1187622" y="8792807"/>
                <a:ext cx="347461" cy="152891"/>
              </a:xfrm>
              <a:custGeom>
                <a:avLst/>
                <a:gdLst/>
                <a:ahLst/>
                <a:cxnLst/>
                <a:rect l="l" t="t" r="r" b="b"/>
                <a:pathLst>
                  <a:path w="347461" h="152891">
                    <a:moveTo>
                      <a:pt x="127000" y="89675"/>
                    </a:moveTo>
                    <a:cubicBezTo>
                      <a:pt x="126843" y="54716"/>
                      <a:pt x="98459" y="26459"/>
                      <a:pt x="63500" y="26459"/>
                    </a:cubicBezTo>
                    <a:cubicBezTo>
                      <a:pt x="28540" y="26459"/>
                      <a:pt x="156" y="54716"/>
                      <a:pt x="0" y="89675"/>
                    </a:cubicBezTo>
                    <a:cubicBezTo>
                      <a:pt x="156" y="124634"/>
                      <a:pt x="28540" y="152891"/>
                      <a:pt x="63500" y="152891"/>
                    </a:cubicBezTo>
                    <a:cubicBezTo>
                      <a:pt x="98459" y="152891"/>
                      <a:pt x="126843" y="124634"/>
                      <a:pt x="127000" y="89675"/>
                    </a:cubicBezTo>
                    <a:close/>
                    <a:moveTo>
                      <a:pt x="57565" y="61722"/>
                    </a:moveTo>
                    <a:lnTo>
                      <a:pt x="69434" y="117627"/>
                    </a:lnTo>
                    <a:lnTo>
                      <a:pt x="347461" y="55905"/>
                    </a:lnTo>
                    <a:lnTo>
                      <a:pt x="335592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1465649" y="8741861"/>
                <a:ext cx="346441" cy="142115"/>
              </a:xfrm>
              <a:custGeom>
                <a:avLst/>
                <a:gdLst/>
                <a:ahLst/>
                <a:cxnLst/>
                <a:rect l="l" t="t" r="r" b="b"/>
                <a:pathLst>
                  <a:path w="346441" h="142115">
                    <a:moveTo>
                      <a:pt x="127000" y="78898"/>
                    </a:moveTo>
                    <a:cubicBezTo>
                      <a:pt x="126843" y="43939"/>
                      <a:pt x="98459" y="15682"/>
                      <a:pt x="63500" y="15682"/>
                    </a:cubicBezTo>
                    <a:cubicBezTo>
                      <a:pt x="28540" y="15682"/>
                      <a:pt x="156" y="43939"/>
                      <a:pt x="0" y="78898"/>
                    </a:cubicBezTo>
                    <a:cubicBezTo>
                      <a:pt x="156" y="113857"/>
                      <a:pt x="28540" y="142115"/>
                      <a:pt x="63500" y="142115"/>
                    </a:cubicBezTo>
                    <a:cubicBezTo>
                      <a:pt x="98459" y="142115"/>
                      <a:pt x="126843" y="113857"/>
                      <a:pt x="127000" y="78898"/>
                    </a:cubicBezTo>
                    <a:close/>
                    <a:moveTo>
                      <a:pt x="58586" y="50750"/>
                    </a:moveTo>
                    <a:lnTo>
                      <a:pt x="68413" y="107048"/>
                    </a:lnTo>
                    <a:lnTo>
                      <a:pt x="346440" y="56299"/>
                    </a:lnTo>
                    <a:lnTo>
                      <a:pt x="336613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1743676" y="8648198"/>
                <a:ext cx="350372" cy="185028"/>
              </a:xfrm>
              <a:custGeom>
                <a:avLst/>
                <a:gdLst/>
                <a:ahLst/>
                <a:cxnLst/>
                <a:rect l="l" t="t" r="r" b="b"/>
                <a:pathLst>
                  <a:path w="350372" h="185028">
                    <a:moveTo>
                      <a:pt x="127000" y="121812"/>
                    </a:moveTo>
                    <a:cubicBezTo>
                      <a:pt x="126843" y="86853"/>
                      <a:pt x="98459" y="58596"/>
                      <a:pt x="63500" y="58596"/>
                    </a:cubicBezTo>
                    <a:cubicBezTo>
                      <a:pt x="28540" y="58596"/>
                      <a:pt x="156" y="86853"/>
                      <a:pt x="0" y="121812"/>
                    </a:cubicBezTo>
                    <a:cubicBezTo>
                      <a:pt x="156" y="156772"/>
                      <a:pt x="28540" y="185029"/>
                      <a:pt x="63500" y="185029"/>
                    </a:cubicBezTo>
                    <a:cubicBezTo>
                      <a:pt x="98459" y="185029"/>
                      <a:pt x="126843" y="156772"/>
                      <a:pt x="127000" y="121812"/>
                    </a:cubicBezTo>
                    <a:close/>
                    <a:moveTo>
                      <a:pt x="54655" y="94641"/>
                    </a:moveTo>
                    <a:lnTo>
                      <a:pt x="72345" y="148984"/>
                    </a:lnTo>
                    <a:lnTo>
                      <a:pt x="350372" y="54344"/>
                    </a:lnTo>
                    <a:lnTo>
                      <a:pt x="332682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2021703" y="8507070"/>
                <a:ext cx="354114" cy="231516"/>
              </a:xfrm>
              <a:custGeom>
                <a:avLst/>
                <a:gdLst/>
                <a:ahLst/>
                <a:cxnLst/>
                <a:rect l="l" t="t" r="r" b="b"/>
                <a:pathLst>
                  <a:path w="354114" h="231516">
                    <a:moveTo>
                      <a:pt x="127000" y="168300"/>
                    </a:moveTo>
                    <a:cubicBezTo>
                      <a:pt x="126843" y="133341"/>
                      <a:pt x="98459" y="105083"/>
                      <a:pt x="63500" y="105083"/>
                    </a:cubicBezTo>
                    <a:cubicBezTo>
                      <a:pt x="28540" y="105083"/>
                      <a:pt x="156" y="133341"/>
                      <a:pt x="0" y="168300"/>
                    </a:cubicBezTo>
                    <a:cubicBezTo>
                      <a:pt x="156" y="203259"/>
                      <a:pt x="28540" y="231516"/>
                      <a:pt x="63500" y="231516"/>
                    </a:cubicBezTo>
                    <a:cubicBezTo>
                      <a:pt x="98459" y="231516"/>
                      <a:pt x="126843" y="203259"/>
                      <a:pt x="127000" y="168300"/>
                    </a:cubicBezTo>
                    <a:close/>
                    <a:moveTo>
                      <a:pt x="50913" y="142646"/>
                    </a:moveTo>
                    <a:lnTo>
                      <a:pt x="76087" y="193953"/>
                    </a:lnTo>
                    <a:lnTo>
                      <a:pt x="354114" y="51307"/>
                    </a:lnTo>
                    <a:lnTo>
                      <a:pt x="328940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2299730" y="8421595"/>
                <a:ext cx="349430" cy="174344"/>
              </a:xfrm>
              <a:custGeom>
                <a:avLst/>
                <a:gdLst/>
                <a:ahLst/>
                <a:cxnLst/>
                <a:rect l="l" t="t" r="r" b="b"/>
                <a:pathLst>
                  <a:path w="349430" h="174344">
                    <a:moveTo>
                      <a:pt x="127000" y="111128"/>
                    </a:moveTo>
                    <a:cubicBezTo>
                      <a:pt x="126843" y="76169"/>
                      <a:pt x="98459" y="47912"/>
                      <a:pt x="63500" y="47912"/>
                    </a:cubicBezTo>
                    <a:cubicBezTo>
                      <a:pt x="28540" y="47912"/>
                      <a:pt x="156" y="76169"/>
                      <a:pt x="0" y="111128"/>
                    </a:cubicBezTo>
                    <a:cubicBezTo>
                      <a:pt x="156" y="146087"/>
                      <a:pt x="28540" y="174345"/>
                      <a:pt x="63500" y="174345"/>
                    </a:cubicBezTo>
                    <a:cubicBezTo>
                      <a:pt x="98459" y="174345"/>
                      <a:pt x="126843" y="146087"/>
                      <a:pt x="127000" y="111128"/>
                    </a:cubicBezTo>
                    <a:close/>
                    <a:moveTo>
                      <a:pt x="55597" y="83668"/>
                    </a:moveTo>
                    <a:lnTo>
                      <a:pt x="71403" y="138589"/>
                    </a:lnTo>
                    <a:lnTo>
                      <a:pt x="349430" y="54922"/>
                    </a:lnTo>
                    <a:lnTo>
                      <a:pt x="333624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2577757" y="8327244"/>
                <a:ext cx="350372" cy="185029"/>
              </a:xfrm>
              <a:custGeom>
                <a:avLst/>
                <a:gdLst/>
                <a:ahLst/>
                <a:cxnLst/>
                <a:rect l="l" t="t" r="r" b="b"/>
                <a:pathLst>
                  <a:path w="350372" h="185029">
                    <a:moveTo>
                      <a:pt x="127000" y="121812"/>
                    </a:moveTo>
                    <a:cubicBezTo>
                      <a:pt x="126843" y="86853"/>
                      <a:pt x="98459" y="58596"/>
                      <a:pt x="63500" y="58596"/>
                    </a:cubicBezTo>
                    <a:cubicBezTo>
                      <a:pt x="28540" y="58596"/>
                      <a:pt x="156" y="86853"/>
                      <a:pt x="0" y="121812"/>
                    </a:cubicBezTo>
                    <a:cubicBezTo>
                      <a:pt x="156" y="156771"/>
                      <a:pt x="28540" y="185029"/>
                      <a:pt x="63500" y="185029"/>
                    </a:cubicBezTo>
                    <a:cubicBezTo>
                      <a:pt x="98459" y="185029"/>
                      <a:pt x="126843" y="156771"/>
                      <a:pt x="127000" y="121812"/>
                    </a:cubicBezTo>
                    <a:close/>
                    <a:moveTo>
                      <a:pt x="54655" y="94640"/>
                    </a:moveTo>
                    <a:lnTo>
                      <a:pt x="72345" y="148984"/>
                    </a:lnTo>
                    <a:lnTo>
                      <a:pt x="350372" y="54343"/>
                    </a:lnTo>
                    <a:lnTo>
                      <a:pt x="332682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2855784" y="8223276"/>
                <a:ext cx="351171" cy="194356"/>
              </a:xfrm>
              <a:custGeom>
                <a:avLst/>
                <a:gdLst/>
                <a:ahLst/>
                <a:cxnLst/>
                <a:rect l="l" t="t" r="r" b="b"/>
                <a:pathLst>
                  <a:path w="351171" h="194356">
                    <a:moveTo>
                      <a:pt x="127000" y="131140"/>
                    </a:moveTo>
                    <a:cubicBezTo>
                      <a:pt x="126843" y="96181"/>
                      <a:pt x="98459" y="67923"/>
                      <a:pt x="63500" y="67923"/>
                    </a:cubicBezTo>
                    <a:cubicBezTo>
                      <a:pt x="28540" y="67923"/>
                      <a:pt x="156" y="96181"/>
                      <a:pt x="0" y="131140"/>
                    </a:cubicBezTo>
                    <a:cubicBezTo>
                      <a:pt x="156" y="166099"/>
                      <a:pt x="28540" y="194356"/>
                      <a:pt x="63500" y="194356"/>
                    </a:cubicBezTo>
                    <a:cubicBezTo>
                      <a:pt x="98459" y="194356"/>
                      <a:pt x="126843" y="166099"/>
                      <a:pt x="127000" y="131140"/>
                    </a:cubicBezTo>
                    <a:close/>
                    <a:moveTo>
                      <a:pt x="53855" y="104241"/>
                    </a:moveTo>
                    <a:lnTo>
                      <a:pt x="73144" y="158038"/>
                    </a:lnTo>
                    <a:lnTo>
                      <a:pt x="351171" y="53796"/>
                    </a:lnTo>
                    <a:lnTo>
                      <a:pt x="331882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3133811" y="8103082"/>
                <a:ext cx="352484" cy="210308"/>
              </a:xfrm>
              <a:custGeom>
                <a:avLst/>
                <a:gdLst/>
                <a:ahLst/>
                <a:cxnLst/>
                <a:rect l="l" t="t" r="r" b="b"/>
                <a:pathLst>
                  <a:path w="352484" h="210308">
                    <a:moveTo>
                      <a:pt x="127000" y="147092"/>
                    </a:moveTo>
                    <a:cubicBezTo>
                      <a:pt x="126843" y="112133"/>
                      <a:pt x="98459" y="83876"/>
                      <a:pt x="63500" y="83876"/>
                    </a:cubicBezTo>
                    <a:cubicBezTo>
                      <a:pt x="28540" y="83876"/>
                      <a:pt x="156" y="112133"/>
                      <a:pt x="0" y="147092"/>
                    </a:cubicBezTo>
                    <a:cubicBezTo>
                      <a:pt x="156" y="182051"/>
                      <a:pt x="28540" y="210308"/>
                      <a:pt x="63500" y="210308"/>
                    </a:cubicBezTo>
                    <a:cubicBezTo>
                      <a:pt x="98459" y="210308"/>
                      <a:pt x="126843" y="182051"/>
                      <a:pt x="127000" y="147092"/>
                    </a:cubicBezTo>
                    <a:close/>
                    <a:moveTo>
                      <a:pt x="52543" y="120701"/>
                    </a:moveTo>
                    <a:lnTo>
                      <a:pt x="74457" y="173483"/>
                    </a:lnTo>
                    <a:lnTo>
                      <a:pt x="352484" y="52782"/>
                    </a:lnTo>
                    <a:lnTo>
                      <a:pt x="330570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3411838" y="8003661"/>
                <a:ext cx="350718" cy="189029"/>
              </a:xfrm>
              <a:custGeom>
                <a:avLst/>
                <a:gdLst/>
                <a:ahLst/>
                <a:cxnLst/>
                <a:rect l="l" t="t" r="r" b="b"/>
                <a:pathLst>
                  <a:path w="350718" h="189029">
                    <a:moveTo>
                      <a:pt x="127000" y="125813"/>
                    </a:moveTo>
                    <a:cubicBezTo>
                      <a:pt x="126844" y="90853"/>
                      <a:pt x="98459" y="62596"/>
                      <a:pt x="63500" y="62596"/>
                    </a:cubicBezTo>
                    <a:cubicBezTo>
                      <a:pt x="28540" y="62596"/>
                      <a:pt x="156" y="90853"/>
                      <a:pt x="0" y="125813"/>
                    </a:cubicBezTo>
                    <a:cubicBezTo>
                      <a:pt x="156" y="160772"/>
                      <a:pt x="28540" y="189029"/>
                      <a:pt x="63500" y="189029"/>
                    </a:cubicBezTo>
                    <a:cubicBezTo>
                      <a:pt x="98459" y="189029"/>
                      <a:pt x="126844" y="160772"/>
                      <a:pt x="127000" y="125813"/>
                    </a:cubicBezTo>
                    <a:close/>
                    <a:moveTo>
                      <a:pt x="54309" y="98755"/>
                    </a:moveTo>
                    <a:lnTo>
                      <a:pt x="72690" y="152869"/>
                    </a:lnTo>
                    <a:lnTo>
                      <a:pt x="350718" y="54114"/>
                    </a:lnTo>
                    <a:lnTo>
                      <a:pt x="332336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3689865" y="7876992"/>
                <a:ext cx="353008" cy="216943"/>
              </a:xfrm>
              <a:custGeom>
                <a:avLst/>
                <a:gdLst/>
                <a:ahLst/>
                <a:cxnLst/>
                <a:rect l="l" t="t" r="r" b="b"/>
                <a:pathLst>
                  <a:path w="353008" h="216943">
                    <a:moveTo>
                      <a:pt x="127000" y="153726"/>
                    </a:moveTo>
                    <a:cubicBezTo>
                      <a:pt x="126844" y="118767"/>
                      <a:pt x="98459" y="90510"/>
                      <a:pt x="63500" y="90510"/>
                    </a:cubicBezTo>
                    <a:cubicBezTo>
                      <a:pt x="28540" y="90510"/>
                      <a:pt x="156" y="118767"/>
                      <a:pt x="0" y="153726"/>
                    </a:cubicBezTo>
                    <a:cubicBezTo>
                      <a:pt x="156" y="188685"/>
                      <a:pt x="28540" y="216943"/>
                      <a:pt x="63500" y="216943"/>
                    </a:cubicBezTo>
                    <a:cubicBezTo>
                      <a:pt x="98459" y="216943"/>
                      <a:pt x="126844" y="188685"/>
                      <a:pt x="127000" y="153726"/>
                    </a:cubicBezTo>
                    <a:close/>
                    <a:moveTo>
                      <a:pt x="52019" y="127559"/>
                    </a:moveTo>
                    <a:lnTo>
                      <a:pt x="74981" y="179893"/>
                    </a:lnTo>
                    <a:lnTo>
                      <a:pt x="353008" y="52334"/>
                    </a:lnTo>
                    <a:lnTo>
                      <a:pt x="330046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3967892" y="7760051"/>
                <a:ext cx="352163" cy="206325"/>
              </a:xfrm>
              <a:custGeom>
                <a:avLst/>
                <a:gdLst/>
                <a:ahLst/>
                <a:cxnLst/>
                <a:rect l="l" t="t" r="r" b="b"/>
                <a:pathLst>
                  <a:path w="352163" h="206325">
                    <a:moveTo>
                      <a:pt x="127000" y="143108"/>
                    </a:moveTo>
                    <a:cubicBezTo>
                      <a:pt x="126844" y="108149"/>
                      <a:pt x="98459" y="79892"/>
                      <a:pt x="63500" y="79892"/>
                    </a:cubicBezTo>
                    <a:cubicBezTo>
                      <a:pt x="28540" y="79892"/>
                      <a:pt x="156" y="108149"/>
                      <a:pt x="0" y="143108"/>
                    </a:cubicBezTo>
                    <a:cubicBezTo>
                      <a:pt x="156" y="178068"/>
                      <a:pt x="28540" y="206325"/>
                      <a:pt x="63500" y="206325"/>
                    </a:cubicBezTo>
                    <a:cubicBezTo>
                      <a:pt x="98459" y="206325"/>
                      <a:pt x="126844" y="178068"/>
                      <a:pt x="127000" y="143108"/>
                    </a:cubicBezTo>
                    <a:close/>
                    <a:moveTo>
                      <a:pt x="52864" y="116586"/>
                    </a:moveTo>
                    <a:lnTo>
                      <a:pt x="74136" y="169630"/>
                    </a:lnTo>
                    <a:lnTo>
                      <a:pt x="352163" y="53044"/>
                    </a:lnTo>
                    <a:lnTo>
                      <a:pt x="330891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4245919" y="7577306"/>
                <a:ext cx="356878" cy="272484"/>
              </a:xfrm>
              <a:custGeom>
                <a:avLst/>
                <a:gdLst/>
                <a:ahLst/>
                <a:cxnLst/>
                <a:rect l="l" t="t" r="r" b="b"/>
                <a:pathLst>
                  <a:path w="356878" h="272484">
                    <a:moveTo>
                      <a:pt x="127000" y="209268"/>
                    </a:moveTo>
                    <a:cubicBezTo>
                      <a:pt x="126844" y="174308"/>
                      <a:pt x="98459" y="146051"/>
                      <a:pt x="63500" y="146051"/>
                    </a:cubicBezTo>
                    <a:cubicBezTo>
                      <a:pt x="28540" y="146051"/>
                      <a:pt x="156" y="174308"/>
                      <a:pt x="0" y="209268"/>
                    </a:cubicBezTo>
                    <a:cubicBezTo>
                      <a:pt x="156" y="244227"/>
                      <a:pt x="28540" y="272484"/>
                      <a:pt x="63500" y="272484"/>
                    </a:cubicBezTo>
                    <a:cubicBezTo>
                      <a:pt x="98459" y="272484"/>
                      <a:pt x="126844" y="244227"/>
                      <a:pt x="127000" y="209268"/>
                    </a:cubicBezTo>
                    <a:close/>
                    <a:moveTo>
                      <a:pt x="48150" y="185165"/>
                    </a:moveTo>
                    <a:lnTo>
                      <a:pt x="78850" y="233369"/>
                    </a:lnTo>
                    <a:lnTo>
                      <a:pt x="356878" y="48203"/>
                    </a:lnTo>
                    <a:lnTo>
                      <a:pt x="326176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4523946" y="7376301"/>
                <a:ext cx="357811" cy="288323"/>
              </a:xfrm>
              <a:custGeom>
                <a:avLst/>
                <a:gdLst/>
                <a:ahLst/>
                <a:cxnLst/>
                <a:rect l="l" t="t" r="r" b="b"/>
                <a:pathLst>
                  <a:path w="357811" h="288323">
                    <a:moveTo>
                      <a:pt x="127000" y="225106"/>
                    </a:moveTo>
                    <a:cubicBezTo>
                      <a:pt x="126844" y="190147"/>
                      <a:pt x="98459" y="161890"/>
                      <a:pt x="63500" y="161890"/>
                    </a:cubicBezTo>
                    <a:cubicBezTo>
                      <a:pt x="28540" y="161890"/>
                      <a:pt x="156" y="190147"/>
                      <a:pt x="0" y="225106"/>
                    </a:cubicBezTo>
                    <a:cubicBezTo>
                      <a:pt x="156" y="260065"/>
                      <a:pt x="28540" y="288323"/>
                      <a:pt x="63500" y="288323"/>
                    </a:cubicBezTo>
                    <a:cubicBezTo>
                      <a:pt x="98459" y="288323"/>
                      <a:pt x="126844" y="260065"/>
                      <a:pt x="127000" y="225106"/>
                    </a:cubicBezTo>
                    <a:close/>
                    <a:moveTo>
                      <a:pt x="47216" y="201626"/>
                    </a:moveTo>
                    <a:lnTo>
                      <a:pt x="79784" y="248587"/>
                    </a:lnTo>
                    <a:lnTo>
                      <a:pt x="357811" y="46962"/>
                    </a:lnTo>
                    <a:lnTo>
                      <a:pt x="325243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4801973" y="7124508"/>
                <a:ext cx="360317" cy="338490"/>
              </a:xfrm>
              <a:custGeom>
                <a:avLst/>
                <a:gdLst/>
                <a:ahLst/>
                <a:cxnLst/>
                <a:rect l="l" t="t" r="r" b="b"/>
                <a:pathLst>
                  <a:path w="360317" h="338490">
                    <a:moveTo>
                      <a:pt x="127000" y="275274"/>
                    </a:moveTo>
                    <a:cubicBezTo>
                      <a:pt x="126844" y="240315"/>
                      <a:pt x="98460" y="212057"/>
                      <a:pt x="63500" y="212057"/>
                    </a:cubicBezTo>
                    <a:cubicBezTo>
                      <a:pt x="28541" y="212057"/>
                      <a:pt x="156" y="240315"/>
                      <a:pt x="0" y="275274"/>
                    </a:cubicBezTo>
                    <a:cubicBezTo>
                      <a:pt x="156" y="310233"/>
                      <a:pt x="28541" y="338490"/>
                      <a:pt x="63500" y="338490"/>
                    </a:cubicBezTo>
                    <a:cubicBezTo>
                      <a:pt x="98460" y="338490"/>
                      <a:pt x="126844" y="310233"/>
                      <a:pt x="127000" y="275274"/>
                    </a:cubicBezTo>
                    <a:close/>
                    <a:moveTo>
                      <a:pt x="44710" y="253746"/>
                    </a:moveTo>
                    <a:lnTo>
                      <a:pt x="82290" y="296803"/>
                    </a:lnTo>
                    <a:lnTo>
                      <a:pt x="360317" y="43056"/>
                    </a:lnTo>
                    <a:lnTo>
                      <a:pt x="322737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5080000" y="6866797"/>
                <a:ext cx="360488" cy="342455"/>
              </a:xfrm>
              <a:custGeom>
                <a:avLst/>
                <a:gdLst/>
                <a:ahLst/>
                <a:cxnLst/>
                <a:rect l="l" t="t" r="r" b="b"/>
                <a:pathLst>
                  <a:path w="360488" h="342455">
                    <a:moveTo>
                      <a:pt x="127000" y="279239"/>
                    </a:moveTo>
                    <a:cubicBezTo>
                      <a:pt x="126844" y="244280"/>
                      <a:pt x="98459" y="216023"/>
                      <a:pt x="63500" y="216023"/>
                    </a:cubicBezTo>
                    <a:cubicBezTo>
                      <a:pt x="28541" y="216023"/>
                      <a:pt x="156" y="244280"/>
                      <a:pt x="0" y="279239"/>
                    </a:cubicBezTo>
                    <a:cubicBezTo>
                      <a:pt x="156" y="314198"/>
                      <a:pt x="28541" y="342455"/>
                      <a:pt x="63500" y="342455"/>
                    </a:cubicBezTo>
                    <a:cubicBezTo>
                      <a:pt x="98459" y="342455"/>
                      <a:pt x="126844" y="314198"/>
                      <a:pt x="127000" y="279239"/>
                    </a:cubicBezTo>
                    <a:close/>
                    <a:moveTo>
                      <a:pt x="44539" y="257861"/>
                    </a:moveTo>
                    <a:lnTo>
                      <a:pt x="82461" y="300617"/>
                    </a:lnTo>
                    <a:lnTo>
                      <a:pt x="360488" y="42756"/>
                    </a:lnTo>
                    <a:lnTo>
                      <a:pt x="322566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5358027" y="6647232"/>
                <a:ext cx="358674" cy="304159"/>
              </a:xfrm>
              <a:custGeom>
                <a:avLst/>
                <a:gdLst/>
                <a:ahLst/>
                <a:cxnLst/>
                <a:rect l="l" t="t" r="r" b="b"/>
                <a:pathLst>
                  <a:path w="358674" h="304159">
                    <a:moveTo>
                      <a:pt x="127000" y="240943"/>
                    </a:moveTo>
                    <a:cubicBezTo>
                      <a:pt x="126844" y="205984"/>
                      <a:pt x="98460" y="177727"/>
                      <a:pt x="63500" y="177727"/>
                    </a:cubicBezTo>
                    <a:cubicBezTo>
                      <a:pt x="28541" y="177727"/>
                      <a:pt x="156" y="205984"/>
                      <a:pt x="0" y="240943"/>
                    </a:cubicBezTo>
                    <a:cubicBezTo>
                      <a:pt x="156" y="275902"/>
                      <a:pt x="28541" y="304159"/>
                      <a:pt x="63500" y="304159"/>
                    </a:cubicBezTo>
                    <a:cubicBezTo>
                      <a:pt x="98460" y="304159"/>
                      <a:pt x="126844" y="275902"/>
                      <a:pt x="127000" y="240943"/>
                    </a:cubicBezTo>
                    <a:close/>
                    <a:moveTo>
                      <a:pt x="46353" y="218085"/>
                    </a:moveTo>
                    <a:lnTo>
                      <a:pt x="80647" y="263802"/>
                    </a:lnTo>
                    <a:lnTo>
                      <a:pt x="358674" y="45718"/>
                    </a:lnTo>
                    <a:lnTo>
                      <a:pt x="324380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5636054" y="6443665"/>
                <a:ext cx="357886" cy="289642"/>
              </a:xfrm>
              <a:custGeom>
                <a:avLst/>
                <a:gdLst/>
                <a:ahLst/>
                <a:cxnLst/>
                <a:rect l="l" t="t" r="r" b="b"/>
                <a:pathLst>
                  <a:path w="357886" h="289642">
                    <a:moveTo>
                      <a:pt x="127000" y="226426"/>
                    </a:moveTo>
                    <a:cubicBezTo>
                      <a:pt x="126844" y="191466"/>
                      <a:pt x="98460" y="163209"/>
                      <a:pt x="63500" y="163209"/>
                    </a:cubicBezTo>
                    <a:cubicBezTo>
                      <a:pt x="28541" y="163209"/>
                      <a:pt x="156" y="191466"/>
                      <a:pt x="0" y="226426"/>
                    </a:cubicBezTo>
                    <a:cubicBezTo>
                      <a:pt x="156" y="261385"/>
                      <a:pt x="28541" y="289642"/>
                      <a:pt x="63500" y="289642"/>
                    </a:cubicBezTo>
                    <a:cubicBezTo>
                      <a:pt x="98460" y="289642"/>
                      <a:pt x="126844" y="261385"/>
                      <a:pt x="127000" y="226426"/>
                    </a:cubicBezTo>
                    <a:close/>
                    <a:moveTo>
                      <a:pt x="47141" y="202997"/>
                    </a:moveTo>
                    <a:lnTo>
                      <a:pt x="79859" y="249855"/>
                    </a:lnTo>
                    <a:lnTo>
                      <a:pt x="357886" y="46858"/>
                    </a:lnTo>
                    <a:lnTo>
                      <a:pt x="325168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5914081" y="6171990"/>
                <a:ext cx="361138" cy="358320"/>
              </a:xfrm>
              <a:custGeom>
                <a:avLst/>
                <a:gdLst/>
                <a:ahLst/>
                <a:cxnLst/>
                <a:rect l="l" t="t" r="r" b="b"/>
                <a:pathLst>
                  <a:path w="361138" h="358320">
                    <a:moveTo>
                      <a:pt x="127000" y="295104"/>
                    </a:moveTo>
                    <a:cubicBezTo>
                      <a:pt x="126844" y="260145"/>
                      <a:pt x="98460" y="231887"/>
                      <a:pt x="63500" y="231887"/>
                    </a:cubicBezTo>
                    <a:cubicBezTo>
                      <a:pt x="28541" y="231887"/>
                      <a:pt x="156" y="260145"/>
                      <a:pt x="0" y="295104"/>
                    </a:cubicBezTo>
                    <a:cubicBezTo>
                      <a:pt x="156" y="330063"/>
                      <a:pt x="28541" y="358321"/>
                      <a:pt x="63500" y="358321"/>
                    </a:cubicBezTo>
                    <a:cubicBezTo>
                      <a:pt x="98460" y="358321"/>
                      <a:pt x="126844" y="330063"/>
                      <a:pt x="127000" y="295104"/>
                    </a:cubicBezTo>
                    <a:close/>
                    <a:moveTo>
                      <a:pt x="43889" y="274320"/>
                    </a:moveTo>
                    <a:lnTo>
                      <a:pt x="83111" y="315888"/>
                    </a:lnTo>
                    <a:lnTo>
                      <a:pt x="361138" y="41568"/>
                    </a:lnTo>
                    <a:lnTo>
                      <a:pt x="321917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6192108" y="5763470"/>
                <a:ext cx="364890" cy="492521"/>
              </a:xfrm>
              <a:custGeom>
                <a:avLst/>
                <a:gdLst/>
                <a:ahLst/>
                <a:cxnLst/>
                <a:rect l="l" t="t" r="r" b="b"/>
                <a:pathLst>
                  <a:path w="364890" h="492521">
                    <a:moveTo>
                      <a:pt x="127000" y="429304"/>
                    </a:moveTo>
                    <a:cubicBezTo>
                      <a:pt x="126844" y="394345"/>
                      <a:pt x="98460" y="366087"/>
                      <a:pt x="63500" y="366087"/>
                    </a:cubicBezTo>
                    <a:cubicBezTo>
                      <a:pt x="28541" y="366087"/>
                      <a:pt x="156" y="394345"/>
                      <a:pt x="0" y="429304"/>
                    </a:cubicBezTo>
                    <a:cubicBezTo>
                      <a:pt x="156" y="464263"/>
                      <a:pt x="28541" y="492521"/>
                      <a:pt x="63500" y="492521"/>
                    </a:cubicBezTo>
                    <a:cubicBezTo>
                      <a:pt x="98460" y="492521"/>
                      <a:pt x="126844" y="464263"/>
                      <a:pt x="127000" y="429304"/>
                    </a:cubicBezTo>
                    <a:close/>
                    <a:moveTo>
                      <a:pt x="40137" y="412851"/>
                    </a:moveTo>
                    <a:lnTo>
                      <a:pt x="86863" y="445756"/>
                    </a:lnTo>
                    <a:lnTo>
                      <a:pt x="364890" y="32905"/>
                    </a:lnTo>
                    <a:lnTo>
                      <a:pt x="318164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73" name="Freeform 73"/>
              <p:cNvSpPr/>
              <p:nvPr/>
            </p:nvSpPr>
            <p:spPr>
              <a:xfrm>
                <a:off x="6470135" y="5197711"/>
                <a:ext cx="366974" cy="645428"/>
              </a:xfrm>
              <a:custGeom>
                <a:avLst/>
                <a:gdLst/>
                <a:ahLst/>
                <a:cxnLst/>
                <a:rect l="l" t="t" r="r" b="b"/>
                <a:pathLst>
                  <a:path w="366974" h="645428">
                    <a:moveTo>
                      <a:pt x="127000" y="582211"/>
                    </a:moveTo>
                    <a:cubicBezTo>
                      <a:pt x="126844" y="547252"/>
                      <a:pt x="98460" y="518995"/>
                      <a:pt x="63500" y="518995"/>
                    </a:cubicBezTo>
                    <a:cubicBezTo>
                      <a:pt x="28541" y="518995"/>
                      <a:pt x="156" y="547252"/>
                      <a:pt x="0" y="582211"/>
                    </a:cubicBezTo>
                    <a:cubicBezTo>
                      <a:pt x="156" y="617171"/>
                      <a:pt x="28541" y="645428"/>
                      <a:pt x="63500" y="645428"/>
                    </a:cubicBezTo>
                    <a:cubicBezTo>
                      <a:pt x="98460" y="645428"/>
                      <a:pt x="126844" y="617171"/>
                      <a:pt x="127000" y="582211"/>
                    </a:cubicBezTo>
                    <a:close/>
                    <a:moveTo>
                      <a:pt x="38052" y="569214"/>
                    </a:moveTo>
                    <a:lnTo>
                      <a:pt x="88948" y="595209"/>
                    </a:lnTo>
                    <a:lnTo>
                      <a:pt x="366975" y="25995"/>
                    </a:lnTo>
                    <a:lnTo>
                      <a:pt x="316079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74" name="Freeform 74"/>
              <p:cNvSpPr/>
              <p:nvPr/>
            </p:nvSpPr>
            <p:spPr>
              <a:xfrm>
                <a:off x="6748163" y="4907667"/>
                <a:ext cx="361442" cy="366258"/>
              </a:xfrm>
              <a:custGeom>
                <a:avLst/>
                <a:gdLst/>
                <a:ahLst/>
                <a:cxnLst/>
                <a:rect l="l" t="t" r="r" b="b"/>
                <a:pathLst>
                  <a:path w="361442" h="366258">
                    <a:moveTo>
                      <a:pt x="127000" y="303041"/>
                    </a:moveTo>
                    <a:cubicBezTo>
                      <a:pt x="126843" y="268082"/>
                      <a:pt x="98459" y="239825"/>
                      <a:pt x="63500" y="239825"/>
                    </a:cubicBezTo>
                    <a:cubicBezTo>
                      <a:pt x="28540" y="239825"/>
                      <a:pt x="156" y="268082"/>
                      <a:pt x="0" y="303041"/>
                    </a:cubicBezTo>
                    <a:cubicBezTo>
                      <a:pt x="156" y="338000"/>
                      <a:pt x="28540" y="366258"/>
                      <a:pt x="63500" y="366258"/>
                    </a:cubicBezTo>
                    <a:cubicBezTo>
                      <a:pt x="98459" y="366258"/>
                      <a:pt x="126843" y="338000"/>
                      <a:pt x="127000" y="303041"/>
                    </a:cubicBezTo>
                    <a:close/>
                    <a:moveTo>
                      <a:pt x="43584" y="282550"/>
                    </a:moveTo>
                    <a:lnTo>
                      <a:pt x="83415" y="323533"/>
                    </a:lnTo>
                    <a:lnTo>
                      <a:pt x="361442" y="40984"/>
                    </a:lnTo>
                    <a:lnTo>
                      <a:pt x="321611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75" name="Freeform 75"/>
              <p:cNvSpPr/>
              <p:nvPr/>
            </p:nvSpPr>
            <p:spPr>
              <a:xfrm>
                <a:off x="7026189" y="4775759"/>
                <a:ext cx="352905" cy="215616"/>
              </a:xfrm>
              <a:custGeom>
                <a:avLst/>
                <a:gdLst/>
                <a:ahLst/>
                <a:cxnLst/>
                <a:rect l="l" t="t" r="r" b="b"/>
                <a:pathLst>
                  <a:path w="352905" h="215616">
                    <a:moveTo>
                      <a:pt x="127000" y="152400"/>
                    </a:moveTo>
                    <a:cubicBezTo>
                      <a:pt x="126843" y="117441"/>
                      <a:pt x="98460" y="89183"/>
                      <a:pt x="63500" y="89183"/>
                    </a:cubicBezTo>
                    <a:cubicBezTo>
                      <a:pt x="28540" y="89183"/>
                      <a:pt x="157" y="117441"/>
                      <a:pt x="0" y="152400"/>
                    </a:cubicBezTo>
                    <a:cubicBezTo>
                      <a:pt x="157" y="187359"/>
                      <a:pt x="28540" y="215617"/>
                      <a:pt x="63500" y="215617"/>
                    </a:cubicBezTo>
                    <a:cubicBezTo>
                      <a:pt x="98460" y="215617"/>
                      <a:pt x="126843" y="187359"/>
                      <a:pt x="127000" y="152400"/>
                    </a:cubicBezTo>
                    <a:close/>
                    <a:moveTo>
                      <a:pt x="52123" y="126188"/>
                    </a:moveTo>
                    <a:lnTo>
                      <a:pt x="74878" y="178612"/>
                    </a:lnTo>
                    <a:lnTo>
                      <a:pt x="352905" y="52425"/>
                    </a:lnTo>
                    <a:lnTo>
                      <a:pt x="330150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76" name="Freeform 76"/>
              <p:cNvSpPr/>
              <p:nvPr/>
            </p:nvSpPr>
            <p:spPr>
              <a:xfrm>
                <a:off x="7304216" y="4522733"/>
                <a:ext cx="360488" cy="342455"/>
              </a:xfrm>
              <a:custGeom>
                <a:avLst/>
                <a:gdLst/>
                <a:ahLst/>
                <a:cxnLst/>
                <a:rect l="l" t="t" r="r" b="b"/>
                <a:pathLst>
                  <a:path w="360488" h="342455">
                    <a:moveTo>
                      <a:pt x="127000" y="279239"/>
                    </a:moveTo>
                    <a:cubicBezTo>
                      <a:pt x="126844" y="244280"/>
                      <a:pt x="98460" y="216022"/>
                      <a:pt x="63500" y="216022"/>
                    </a:cubicBezTo>
                    <a:cubicBezTo>
                      <a:pt x="28540" y="216022"/>
                      <a:pt x="157" y="244280"/>
                      <a:pt x="0" y="279239"/>
                    </a:cubicBezTo>
                    <a:cubicBezTo>
                      <a:pt x="157" y="314198"/>
                      <a:pt x="28540" y="342455"/>
                      <a:pt x="63500" y="342455"/>
                    </a:cubicBezTo>
                    <a:cubicBezTo>
                      <a:pt x="98460" y="342455"/>
                      <a:pt x="126844" y="314198"/>
                      <a:pt x="127000" y="279239"/>
                    </a:cubicBezTo>
                    <a:close/>
                    <a:moveTo>
                      <a:pt x="44539" y="257861"/>
                    </a:moveTo>
                    <a:lnTo>
                      <a:pt x="82461" y="300616"/>
                    </a:lnTo>
                    <a:lnTo>
                      <a:pt x="360488" y="42756"/>
                    </a:lnTo>
                    <a:lnTo>
                      <a:pt x="322567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77" name="Freeform 77"/>
              <p:cNvSpPr/>
              <p:nvPr/>
            </p:nvSpPr>
            <p:spPr>
              <a:xfrm>
                <a:off x="7582243" y="4070685"/>
                <a:ext cx="365654" cy="536642"/>
              </a:xfrm>
              <a:custGeom>
                <a:avLst/>
                <a:gdLst/>
                <a:ahLst/>
                <a:cxnLst/>
                <a:rect l="l" t="t" r="r" b="b"/>
                <a:pathLst>
                  <a:path w="365654" h="536642">
                    <a:moveTo>
                      <a:pt x="127000" y="473426"/>
                    </a:moveTo>
                    <a:cubicBezTo>
                      <a:pt x="126844" y="438467"/>
                      <a:pt x="98460" y="410209"/>
                      <a:pt x="63500" y="410209"/>
                    </a:cubicBezTo>
                    <a:cubicBezTo>
                      <a:pt x="28541" y="410209"/>
                      <a:pt x="157" y="438467"/>
                      <a:pt x="0" y="473426"/>
                    </a:cubicBezTo>
                    <a:cubicBezTo>
                      <a:pt x="157" y="508385"/>
                      <a:pt x="28541" y="536642"/>
                      <a:pt x="63500" y="536642"/>
                    </a:cubicBezTo>
                    <a:cubicBezTo>
                      <a:pt x="98460" y="536642"/>
                      <a:pt x="126844" y="508385"/>
                      <a:pt x="127000" y="473426"/>
                    </a:cubicBezTo>
                    <a:close/>
                    <a:moveTo>
                      <a:pt x="39373" y="458115"/>
                    </a:moveTo>
                    <a:lnTo>
                      <a:pt x="87627" y="488737"/>
                    </a:lnTo>
                    <a:lnTo>
                      <a:pt x="365654" y="30623"/>
                    </a:lnTo>
                    <a:lnTo>
                      <a:pt x="317400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7860271" y="3521285"/>
                <a:ext cx="366803" cy="627928"/>
              </a:xfrm>
              <a:custGeom>
                <a:avLst/>
                <a:gdLst/>
                <a:ahLst/>
                <a:cxnLst/>
                <a:rect l="l" t="t" r="r" b="b"/>
                <a:pathLst>
                  <a:path w="366803" h="627928">
                    <a:moveTo>
                      <a:pt x="127000" y="564711"/>
                    </a:moveTo>
                    <a:cubicBezTo>
                      <a:pt x="126843" y="529752"/>
                      <a:pt x="98459" y="501495"/>
                      <a:pt x="63500" y="501495"/>
                    </a:cubicBezTo>
                    <a:cubicBezTo>
                      <a:pt x="28540" y="501495"/>
                      <a:pt x="156" y="529752"/>
                      <a:pt x="0" y="564711"/>
                    </a:cubicBezTo>
                    <a:cubicBezTo>
                      <a:pt x="156" y="599670"/>
                      <a:pt x="28540" y="627928"/>
                      <a:pt x="63500" y="627928"/>
                    </a:cubicBezTo>
                    <a:cubicBezTo>
                      <a:pt x="98459" y="627928"/>
                      <a:pt x="126843" y="599670"/>
                      <a:pt x="127000" y="564711"/>
                    </a:cubicBezTo>
                    <a:close/>
                    <a:moveTo>
                      <a:pt x="38223" y="551384"/>
                    </a:moveTo>
                    <a:lnTo>
                      <a:pt x="88776" y="578039"/>
                    </a:lnTo>
                    <a:lnTo>
                      <a:pt x="366803" y="26656"/>
                    </a:lnTo>
                    <a:lnTo>
                      <a:pt x="316250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79" name="Freeform 79"/>
              <p:cNvSpPr/>
              <p:nvPr/>
            </p:nvSpPr>
            <p:spPr>
              <a:xfrm>
                <a:off x="8138297" y="3077246"/>
                <a:ext cx="365396" cy="520584"/>
              </a:xfrm>
              <a:custGeom>
                <a:avLst/>
                <a:gdLst/>
                <a:ahLst/>
                <a:cxnLst/>
                <a:rect l="l" t="t" r="r" b="b"/>
                <a:pathLst>
                  <a:path w="365396" h="520584">
                    <a:moveTo>
                      <a:pt x="127000" y="457367"/>
                    </a:moveTo>
                    <a:cubicBezTo>
                      <a:pt x="126843" y="422408"/>
                      <a:pt x="98460" y="394151"/>
                      <a:pt x="63500" y="394151"/>
                    </a:cubicBezTo>
                    <a:cubicBezTo>
                      <a:pt x="28540" y="394151"/>
                      <a:pt x="157" y="422408"/>
                      <a:pt x="0" y="457367"/>
                    </a:cubicBezTo>
                    <a:cubicBezTo>
                      <a:pt x="157" y="492326"/>
                      <a:pt x="28540" y="520584"/>
                      <a:pt x="63500" y="520584"/>
                    </a:cubicBezTo>
                    <a:cubicBezTo>
                      <a:pt x="98460" y="520584"/>
                      <a:pt x="126843" y="492326"/>
                      <a:pt x="127000" y="457367"/>
                    </a:cubicBezTo>
                    <a:close/>
                    <a:moveTo>
                      <a:pt x="39633" y="441656"/>
                    </a:moveTo>
                    <a:lnTo>
                      <a:pt x="87368" y="473079"/>
                    </a:lnTo>
                    <a:lnTo>
                      <a:pt x="365396" y="31424"/>
                    </a:lnTo>
                    <a:lnTo>
                      <a:pt x="317660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80" name="Freeform 80"/>
              <p:cNvSpPr/>
              <p:nvPr/>
            </p:nvSpPr>
            <p:spPr>
              <a:xfrm>
                <a:off x="8416324" y="2768730"/>
                <a:ext cx="362194" cy="387445"/>
              </a:xfrm>
              <a:custGeom>
                <a:avLst/>
                <a:gdLst/>
                <a:ahLst/>
                <a:cxnLst/>
                <a:rect l="l" t="t" r="r" b="b"/>
                <a:pathLst>
                  <a:path w="362194" h="387445">
                    <a:moveTo>
                      <a:pt x="127000" y="324228"/>
                    </a:moveTo>
                    <a:cubicBezTo>
                      <a:pt x="126844" y="289269"/>
                      <a:pt x="98460" y="261011"/>
                      <a:pt x="63500" y="261011"/>
                    </a:cubicBezTo>
                    <a:cubicBezTo>
                      <a:pt x="28540" y="261011"/>
                      <a:pt x="157" y="289269"/>
                      <a:pt x="0" y="324228"/>
                    </a:cubicBezTo>
                    <a:cubicBezTo>
                      <a:pt x="157" y="359187"/>
                      <a:pt x="28540" y="387445"/>
                      <a:pt x="63500" y="387445"/>
                    </a:cubicBezTo>
                    <a:cubicBezTo>
                      <a:pt x="98460" y="387445"/>
                      <a:pt x="126844" y="359187"/>
                      <a:pt x="127000" y="324228"/>
                    </a:cubicBezTo>
                    <a:close/>
                    <a:moveTo>
                      <a:pt x="42833" y="304495"/>
                    </a:moveTo>
                    <a:lnTo>
                      <a:pt x="84168" y="343961"/>
                    </a:lnTo>
                    <a:lnTo>
                      <a:pt x="362194" y="39466"/>
                    </a:lnTo>
                    <a:lnTo>
                      <a:pt x="320860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81" name="Freeform 81"/>
              <p:cNvSpPr/>
              <p:nvPr/>
            </p:nvSpPr>
            <p:spPr>
              <a:xfrm>
                <a:off x="8694351" y="2359159"/>
                <a:ext cx="364890" cy="492521"/>
              </a:xfrm>
              <a:custGeom>
                <a:avLst/>
                <a:gdLst/>
                <a:ahLst/>
                <a:cxnLst/>
                <a:rect l="l" t="t" r="r" b="b"/>
                <a:pathLst>
                  <a:path w="364890" h="492521">
                    <a:moveTo>
                      <a:pt x="127000" y="429304"/>
                    </a:moveTo>
                    <a:cubicBezTo>
                      <a:pt x="126844" y="394344"/>
                      <a:pt x="98460" y="366087"/>
                      <a:pt x="63500" y="366087"/>
                    </a:cubicBezTo>
                    <a:cubicBezTo>
                      <a:pt x="28541" y="366087"/>
                      <a:pt x="157" y="394344"/>
                      <a:pt x="0" y="429304"/>
                    </a:cubicBezTo>
                    <a:cubicBezTo>
                      <a:pt x="157" y="464263"/>
                      <a:pt x="28541" y="492520"/>
                      <a:pt x="63500" y="492520"/>
                    </a:cubicBezTo>
                    <a:cubicBezTo>
                      <a:pt x="98460" y="492520"/>
                      <a:pt x="126844" y="464263"/>
                      <a:pt x="127000" y="429304"/>
                    </a:cubicBezTo>
                    <a:close/>
                    <a:moveTo>
                      <a:pt x="40137" y="412851"/>
                    </a:moveTo>
                    <a:lnTo>
                      <a:pt x="86864" y="445756"/>
                    </a:lnTo>
                    <a:lnTo>
                      <a:pt x="364891" y="32904"/>
                    </a:lnTo>
                    <a:lnTo>
                      <a:pt x="318164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82" name="Freeform 82"/>
              <p:cNvSpPr/>
              <p:nvPr/>
            </p:nvSpPr>
            <p:spPr>
              <a:xfrm>
                <a:off x="8972379" y="1840483"/>
                <a:ext cx="366482" cy="598345"/>
              </a:xfrm>
              <a:custGeom>
                <a:avLst/>
                <a:gdLst/>
                <a:ahLst/>
                <a:cxnLst/>
                <a:rect l="l" t="t" r="r" b="b"/>
                <a:pathLst>
                  <a:path w="366482" h="598345">
                    <a:moveTo>
                      <a:pt x="127000" y="535128"/>
                    </a:moveTo>
                    <a:cubicBezTo>
                      <a:pt x="126843" y="500169"/>
                      <a:pt x="98460" y="471912"/>
                      <a:pt x="63500" y="471912"/>
                    </a:cubicBezTo>
                    <a:cubicBezTo>
                      <a:pt x="28540" y="471912"/>
                      <a:pt x="156" y="500169"/>
                      <a:pt x="0" y="535128"/>
                    </a:cubicBezTo>
                    <a:cubicBezTo>
                      <a:pt x="156" y="570087"/>
                      <a:pt x="28540" y="598345"/>
                      <a:pt x="63500" y="598345"/>
                    </a:cubicBezTo>
                    <a:cubicBezTo>
                      <a:pt x="98460" y="598345"/>
                      <a:pt x="126843" y="570087"/>
                      <a:pt x="127000" y="535128"/>
                    </a:cubicBezTo>
                    <a:close/>
                    <a:moveTo>
                      <a:pt x="38544" y="521208"/>
                    </a:moveTo>
                    <a:lnTo>
                      <a:pt x="88455" y="549048"/>
                    </a:lnTo>
                    <a:lnTo>
                      <a:pt x="366482" y="27840"/>
                    </a:lnTo>
                    <a:lnTo>
                      <a:pt x="316571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83" name="Freeform 83"/>
              <p:cNvSpPr/>
              <p:nvPr/>
            </p:nvSpPr>
            <p:spPr>
              <a:xfrm>
                <a:off x="9250405" y="1442445"/>
                <a:ext cx="364541" cy="475175"/>
              </a:xfrm>
              <a:custGeom>
                <a:avLst/>
                <a:gdLst/>
                <a:ahLst/>
                <a:cxnLst/>
                <a:rect l="l" t="t" r="r" b="b"/>
                <a:pathLst>
                  <a:path w="364541" h="475175">
                    <a:moveTo>
                      <a:pt x="127000" y="411958"/>
                    </a:moveTo>
                    <a:cubicBezTo>
                      <a:pt x="126844" y="376999"/>
                      <a:pt x="98460" y="348742"/>
                      <a:pt x="63500" y="348742"/>
                    </a:cubicBezTo>
                    <a:cubicBezTo>
                      <a:pt x="28540" y="348742"/>
                      <a:pt x="157" y="376999"/>
                      <a:pt x="0" y="411958"/>
                    </a:cubicBezTo>
                    <a:cubicBezTo>
                      <a:pt x="157" y="446918"/>
                      <a:pt x="28540" y="475175"/>
                      <a:pt x="63500" y="475175"/>
                    </a:cubicBezTo>
                    <a:cubicBezTo>
                      <a:pt x="98460" y="475175"/>
                      <a:pt x="126844" y="446918"/>
                      <a:pt x="127000" y="411958"/>
                    </a:cubicBezTo>
                    <a:close/>
                    <a:moveTo>
                      <a:pt x="40487" y="395020"/>
                    </a:moveTo>
                    <a:lnTo>
                      <a:pt x="86514" y="428896"/>
                    </a:lnTo>
                    <a:lnTo>
                      <a:pt x="364541" y="33875"/>
                    </a:lnTo>
                    <a:lnTo>
                      <a:pt x="318513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84" name="Freeform 84"/>
              <p:cNvSpPr/>
              <p:nvPr/>
            </p:nvSpPr>
            <p:spPr>
              <a:xfrm>
                <a:off x="9528432" y="1153694"/>
                <a:ext cx="361541" cy="368905"/>
              </a:xfrm>
              <a:custGeom>
                <a:avLst/>
                <a:gdLst/>
                <a:ahLst/>
                <a:cxnLst/>
                <a:rect l="l" t="t" r="r" b="b"/>
                <a:pathLst>
                  <a:path w="361541" h="368905">
                    <a:moveTo>
                      <a:pt x="127000" y="305688"/>
                    </a:moveTo>
                    <a:cubicBezTo>
                      <a:pt x="126844" y="270729"/>
                      <a:pt x="98460" y="242472"/>
                      <a:pt x="63500" y="242472"/>
                    </a:cubicBezTo>
                    <a:cubicBezTo>
                      <a:pt x="28540" y="242472"/>
                      <a:pt x="157" y="270729"/>
                      <a:pt x="0" y="305688"/>
                    </a:cubicBezTo>
                    <a:cubicBezTo>
                      <a:pt x="157" y="340648"/>
                      <a:pt x="28540" y="368905"/>
                      <a:pt x="63500" y="368905"/>
                    </a:cubicBezTo>
                    <a:cubicBezTo>
                      <a:pt x="98460" y="368905"/>
                      <a:pt x="126844" y="340648"/>
                      <a:pt x="127000" y="305688"/>
                    </a:cubicBezTo>
                    <a:close/>
                    <a:moveTo>
                      <a:pt x="43486" y="285293"/>
                    </a:moveTo>
                    <a:lnTo>
                      <a:pt x="83515" y="326084"/>
                    </a:lnTo>
                    <a:lnTo>
                      <a:pt x="361542" y="40791"/>
                    </a:lnTo>
                    <a:lnTo>
                      <a:pt x="321513" y="0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85" name="Freeform 85"/>
              <p:cNvSpPr/>
              <p:nvPr/>
            </p:nvSpPr>
            <p:spPr>
              <a:xfrm>
                <a:off x="9806460" y="399013"/>
                <a:ext cx="405027" cy="838294"/>
              </a:xfrm>
              <a:custGeom>
                <a:avLst/>
                <a:gdLst/>
                <a:ahLst/>
                <a:cxnLst/>
                <a:rect l="l" t="t" r="r" b="b"/>
                <a:pathLst>
                  <a:path w="405027" h="838294">
                    <a:moveTo>
                      <a:pt x="127000" y="775077"/>
                    </a:moveTo>
                    <a:cubicBezTo>
                      <a:pt x="126843" y="740117"/>
                      <a:pt x="98459" y="711860"/>
                      <a:pt x="63500" y="711860"/>
                    </a:cubicBezTo>
                    <a:cubicBezTo>
                      <a:pt x="28540" y="711860"/>
                      <a:pt x="156" y="740117"/>
                      <a:pt x="0" y="775077"/>
                    </a:cubicBezTo>
                    <a:cubicBezTo>
                      <a:pt x="156" y="810036"/>
                      <a:pt x="28540" y="838293"/>
                      <a:pt x="63500" y="838293"/>
                    </a:cubicBezTo>
                    <a:cubicBezTo>
                      <a:pt x="98459" y="838293"/>
                      <a:pt x="126843" y="810036"/>
                      <a:pt x="127000" y="775077"/>
                    </a:cubicBezTo>
                    <a:close/>
                    <a:moveTo>
                      <a:pt x="37045" y="764273"/>
                    </a:moveTo>
                    <a:lnTo>
                      <a:pt x="89953" y="785880"/>
                    </a:lnTo>
                    <a:lnTo>
                      <a:pt x="367980" y="74020"/>
                    </a:lnTo>
                    <a:lnTo>
                      <a:pt x="315073" y="52412"/>
                    </a:lnTo>
                    <a:close/>
                    <a:moveTo>
                      <a:pt x="405027" y="63216"/>
                    </a:moveTo>
                    <a:cubicBezTo>
                      <a:pt x="404870" y="28257"/>
                      <a:pt x="376487" y="0"/>
                      <a:pt x="341527" y="0"/>
                    </a:cubicBezTo>
                    <a:cubicBezTo>
                      <a:pt x="306567" y="0"/>
                      <a:pt x="278183" y="28257"/>
                      <a:pt x="278027" y="63216"/>
                    </a:cubicBezTo>
                    <a:cubicBezTo>
                      <a:pt x="278183" y="98175"/>
                      <a:pt x="306567" y="126433"/>
                      <a:pt x="341527" y="126433"/>
                    </a:cubicBezTo>
                    <a:cubicBezTo>
                      <a:pt x="376487" y="126433"/>
                      <a:pt x="404870" y="98175"/>
                      <a:pt x="405027" y="63216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</p:grpSp>
      </p:grpSp>
      <p:grpSp>
        <p:nvGrpSpPr>
          <p:cNvPr id="86" name="Group 86"/>
          <p:cNvGrpSpPr/>
          <p:nvPr/>
        </p:nvGrpSpPr>
        <p:grpSpPr>
          <a:xfrm>
            <a:off x="6329303" y="4014524"/>
            <a:ext cx="5835235" cy="6092355"/>
            <a:chOff x="0" y="0"/>
            <a:chExt cx="7780314" cy="8123140"/>
          </a:xfrm>
        </p:grpSpPr>
        <p:sp>
          <p:nvSpPr>
            <p:cNvPr id="87" name="TextBox 87"/>
            <p:cNvSpPr txBox="1"/>
            <p:nvPr/>
          </p:nvSpPr>
          <p:spPr>
            <a:xfrm rot="-2700000">
              <a:off x="166410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12_Q1</a:t>
              </a:r>
            </a:p>
          </p:txBody>
        </p:sp>
        <p:sp>
          <p:nvSpPr>
            <p:cNvPr id="88" name="TextBox 88"/>
            <p:cNvSpPr txBox="1"/>
            <p:nvPr/>
          </p:nvSpPr>
          <p:spPr>
            <a:xfrm rot="-2700000">
              <a:off x="354167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12_Q2</a:t>
              </a:r>
            </a:p>
          </p:txBody>
        </p:sp>
        <p:sp>
          <p:nvSpPr>
            <p:cNvPr id="89" name="TextBox 89"/>
            <p:cNvSpPr txBox="1"/>
            <p:nvPr/>
          </p:nvSpPr>
          <p:spPr>
            <a:xfrm rot="-2700000">
              <a:off x="541925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12_Q3</a:t>
              </a:r>
            </a:p>
          </p:txBody>
        </p:sp>
        <p:sp>
          <p:nvSpPr>
            <p:cNvPr id="90" name="TextBox 90"/>
            <p:cNvSpPr txBox="1"/>
            <p:nvPr/>
          </p:nvSpPr>
          <p:spPr>
            <a:xfrm rot="-2700000">
              <a:off x="729683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12_Q4</a:t>
              </a:r>
            </a:p>
          </p:txBody>
        </p:sp>
        <p:sp>
          <p:nvSpPr>
            <p:cNvPr id="91" name="TextBox 91"/>
            <p:cNvSpPr txBox="1"/>
            <p:nvPr/>
          </p:nvSpPr>
          <p:spPr>
            <a:xfrm rot="-2700000">
              <a:off x="917441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13_Q1</a:t>
              </a:r>
            </a:p>
          </p:txBody>
        </p:sp>
        <p:sp>
          <p:nvSpPr>
            <p:cNvPr id="92" name="TextBox 92"/>
            <p:cNvSpPr txBox="1"/>
            <p:nvPr/>
          </p:nvSpPr>
          <p:spPr>
            <a:xfrm rot="-2700000">
              <a:off x="1105199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13_Q2</a:t>
              </a:r>
            </a:p>
          </p:txBody>
        </p:sp>
        <p:sp>
          <p:nvSpPr>
            <p:cNvPr id="93" name="TextBox 93"/>
            <p:cNvSpPr txBox="1"/>
            <p:nvPr/>
          </p:nvSpPr>
          <p:spPr>
            <a:xfrm rot="-2700000">
              <a:off x="1292956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13_Q3</a:t>
              </a:r>
            </a:p>
          </p:txBody>
        </p:sp>
        <p:sp>
          <p:nvSpPr>
            <p:cNvPr id="94" name="TextBox 94"/>
            <p:cNvSpPr txBox="1"/>
            <p:nvPr/>
          </p:nvSpPr>
          <p:spPr>
            <a:xfrm rot="-2700000">
              <a:off x="1480714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13_Q4</a:t>
              </a:r>
            </a:p>
          </p:txBody>
        </p:sp>
        <p:sp>
          <p:nvSpPr>
            <p:cNvPr id="95" name="TextBox 95"/>
            <p:cNvSpPr txBox="1"/>
            <p:nvPr/>
          </p:nvSpPr>
          <p:spPr>
            <a:xfrm rot="-2700000">
              <a:off x="1668472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14_Q1</a:t>
              </a:r>
            </a:p>
          </p:txBody>
        </p:sp>
        <p:sp>
          <p:nvSpPr>
            <p:cNvPr id="96" name="TextBox 96"/>
            <p:cNvSpPr txBox="1"/>
            <p:nvPr/>
          </p:nvSpPr>
          <p:spPr>
            <a:xfrm rot="-2700000">
              <a:off x="1856230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14_Q2</a:t>
              </a:r>
            </a:p>
          </p:txBody>
        </p:sp>
        <p:sp>
          <p:nvSpPr>
            <p:cNvPr id="97" name="TextBox 97"/>
            <p:cNvSpPr txBox="1"/>
            <p:nvPr/>
          </p:nvSpPr>
          <p:spPr>
            <a:xfrm rot="-2700000">
              <a:off x="2043988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14_Q3</a:t>
              </a:r>
            </a:p>
          </p:txBody>
        </p:sp>
        <p:sp>
          <p:nvSpPr>
            <p:cNvPr id="98" name="TextBox 98"/>
            <p:cNvSpPr txBox="1"/>
            <p:nvPr/>
          </p:nvSpPr>
          <p:spPr>
            <a:xfrm rot="-2700000">
              <a:off x="2231746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14_Q4</a:t>
              </a:r>
            </a:p>
          </p:txBody>
        </p:sp>
        <p:sp>
          <p:nvSpPr>
            <p:cNvPr id="99" name="TextBox 99"/>
            <p:cNvSpPr txBox="1"/>
            <p:nvPr/>
          </p:nvSpPr>
          <p:spPr>
            <a:xfrm rot="-2700000">
              <a:off x="2419503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15_Q1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 rot="-2700000">
              <a:off x="2607261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15_Q2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 rot="-2700000">
              <a:off x="2795019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15_Q3</a:t>
              </a:r>
            </a:p>
          </p:txBody>
        </p:sp>
        <p:sp>
          <p:nvSpPr>
            <p:cNvPr id="102" name="TextBox 102"/>
            <p:cNvSpPr txBox="1"/>
            <p:nvPr/>
          </p:nvSpPr>
          <p:spPr>
            <a:xfrm rot="-2700000">
              <a:off x="2982777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15_Q4</a:t>
              </a:r>
            </a:p>
          </p:txBody>
        </p:sp>
        <p:sp>
          <p:nvSpPr>
            <p:cNvPr id="103" name="TextBox 103"/>
            <p:cNvSpPr txBox="1"/>
            <p:nvPr/>
          </p:nvSpPr>
          <p:spPr>
            <a:xfrm rot="-2700000">
              <a:off x="3170535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16_Q1</a:t>
              </a:r>
            </a:p>
          </p:txBody>
        </p:sp>
        <p:sp>
          <p:nvSpPr>
            <p:cNvPr id="104" name="TextBox 104"/>
            <p:cNvSpPr txBox="1"/>
            <p:nvPr/>
          </p:nvSpPr>
          <p:spPr>
            <a:xfrm rot="-2700000">
              <a:off x="3358292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16_Q2</a:t>
              </a:r>
            </a:p>
          </p:txBody>
        </p:sp>
        <p:sp>
          <p:nvSpPr>
            <p:cNvPr id="105" name="TextBox 105"/>
            <p:cNvSpPr txBox="1"/>
            <p:nvPr/>
          </p:nvSpPr>
          <p:spPr>
            <a:xfrm rot="-2700000">
              <a:off x="3546050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16_Q3</a:t>
              </a:r>
            </a:p>
          </p:txBody>
        </p:sp>
        <p:sp>
          <p:nvSpPr>
            <p:cNvPr id="106" name="TextBox 106"/>
            <p:cNvSpPr txBox="1"/>
            <p:nvPr/>
          </p:nvSpPr>
          <p:spPr>
            <a:xfrm rot="-2700000">
              <a:off x="3733808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16_Q4</a:t>
              </a:r>
            </a:p>
          </p:txBody>
        </p:sp>
        <p:sp>
          <p:nvSpPr>
            <p:cNvPr id="107" name="TextBox 107"/>
            <p:cNvSpPr txBox="1"/>
            <p:nvPr/>
          </p:nvSpPr>
          <p:spPr>
            <a:xfrm rot="-2700000">
              <a:off x="3921566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17_Q1</a:t>
              </a:r>
            </a:p>
          </p:txBody>
        </p:sp>
        <p:sp>
          <p:nvSpPr>
            <p:cNvPr id="108" name="TextBox 108"/>
            <p:cNvSpPr txBox="1"/>
            <p:nvPr/>
          </p:nvSpPr>
          <p:spPr>
            <a:xfrm rot="-2700000">
              <a:off x="4109324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17_Q2</a:t>
              </a:r>
            </a:p>
          </p:txBody>
        </p:sp>
        <p:sp>
          <p:nvSpPr>
            <p:cNvPr id="109" name="TextBox 109"/>
            <p:cNvSpPr txBox="1"/>
            <p:nvPr/>
          </p:nvSpPr>
          <p:spPr>
            <a:xfrm rot="-2700000">
              <a:off x="4297081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17_Q3</a:t>
              </a:r>
            </a:p>
          </p:txBody>
        </p:sp>
        <p:sp>
          <p:nvSpPr>
            <p:cNvPr id="110" name="TextBox 110"/>
            <p:cNvSpPr txBox="1"/>
            <p:nvPr/>
          </p:nvSpPr>
          <p:spPr>
            <a:xfrm rot="-2700000">
              <a:off x="4484839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17_Q4</a:t>
              </a:r>
            </a:p>
          </p:txBody>
        </p:sp>
        <p:sp>
          <p:nvSpPr>
            <p:cNvPr id="111" name="TextBox 111"/>
            <p:cNvSpPr txBox="1"/>
            <p:nvPr/>
          </p:nvSpPr>
          <p:spPr>
            <a:xfrm rot="-2700000">
              <a:off x="4672597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18_Q1</a:t>
              </a:r>
            </a:p>
          </p:txBody>
        </p:sp>
        <p:sp>
          <p:nvSpPr>
            <p:cNvPr id="112" name="TextBox 112"/>
            <p:cNvSpPr txBox="1"/>
            <p:nvPr/>
          </p:nvSpPr>
          <p:spPr>
            <a:xfrm rot="-2700000">
              <a:off x="4860355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18_Q2</a:t>
              </a:r>
            </a:p>
          </p:txBody>
        </p:sp>
        <p:sp>
          <p:nvSpPr>
            <p:cNvPr id="113" name="TextBox 113"/>
            <p:cNvSpPr txBox="1"/>
            <p:nvPr/>
          </p:nvSpPr>
          <p:spPr>
            <a:xfrm rot="-2700000">
              <a:off x="5048113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18_Q3</a:t>
              </a:r>
            </a:p>
          </p:txBody>
        </p:sp>
        <p:sp>
          <p:nvSpPr>
            <p:cNvPr id="114" name="TextBox 114"/>
            <p:cNvSpPr txBox="1"/>
            <p:nvPr/>
          </p:nvSpPr>
          <p:spPr>
            <a:xfrm rot="-2700000">
              <a:off x="5235870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18_Q4</a:t>
              </a:r>
            </a:p>
          </p:txBody>
        </p:sp>
        <p:sp>
          <p:nvSpPr>
            <p:cNvPr id="115" name="TextBox 115"/>
            <p:cNvSpPr txBox="1"/>
            <p:nvPr/>
          </p:nvSpPr>
          <p:spPr>
            <a:xfrm rot="-2700000">
              <a:off x="5423628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19_Q1</a:t>
              </a:r>
            </a:p>
          </p:txBody>
        </p:sp>
        <p:sp>
          <p:nvSpPr>
            <p:cNvPr id="116" name="TextBox 116"/>
            <p:cNvSpPr txBox="1"/>
            <p:nvPr/>
          </p:nvSpPr>
          <p:spPr>
            <a:xfrm rot="-2700000">
              <a:off x="5611386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19_Q2</a:t>
              </a:r>
            </a:p>
          </p:txBody>
        </p:sp>
        <p:sp>
          <p:nvSpPr>
            <p:cNvPr id="117" name="TextBox 117"/>
            <p:cNvSpPr txBox="1"/>
            <p:nvPr/>
          </p:nvSpPr>
          <p:spPr>
            <a:xfrm rot="-2700000">
              <a:off x="5799144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19_Q3</a:t>
              </a:r>
            </a:p>
          </p:txBody>
        </p:sp>
        <p:sp>
          <p:nvSpPr>
            <p:cNvPr id="118" name="TextBox 118"/>
            <p:cNvSpPr txBox="1"/>
            <p:nvPr/>
          </p:nvSpPr>
          <p:spPr>
            <a:xfrm rot="-2700000">
              <a:off x="5986902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19_Q4</a:t>
              </a:r>
            </a:p>
          </p:txBody>
        </p:sp>
        <p:sp>
          <p:nvSpPr>
            <p:cNvPr id="119" name="TextBox 119"/>
            <p:cNvSpPr txBox="1"/>
            <p:nvPr/>
          </p:nvSpPr>
          <p:spPr>
            <a:xfrm rot="-2700000">
              <a:off x="6174660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20_Q1</a:t>
              </a:r>
            </a:p>
          </p:txBody>
        </p:sp>
        <p:sp>
          <p:nvSpPr>
            <p:cNvPr id="120" name="TextBox 120"/>
            <p:cNvSpPr txBox="1"/>
            <p:nvPr/>
          </p:nvSpPr>
          <p:spPr>
            <a:xfrm rot="-2700000">
              <a:off x="6362417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20_Q2</a:t>
              </a:r>
            </a:p>
          </p:txBody>
        </p:sp>
        <p:sp>
          <p:nvSpPr>
            <p:cNvPr id="121" name="TextBox 121"/>
            <p:cNvSpPr txBox="1"/>
            <p:nvPr/>
          </p:nvSpPr>
          <p:spPr>
            <a:xfrm rot="-2700000">
              <a:off x="6550175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20_Q3</a:t>
              </a:r>
            </a:p>
          </p:txBody>
        </p:sp>
        <p:sp>
          <p:nvSpPr>
            <p:cNvPr id="122" name="TextBox 122"/>
            <p:cNvSpPr txBox="1"/>
            <p:nvPr/>
          </p:nvSpPr>
          <p:spPr>
            <a:xfrm rot="-2700000">
              <a:off x="6737933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20_Q4</a:t>
              </a:r>
            </a:p>
          </p:txBody>
        </p:sp>
        <p:sp>
          <p:nvSpPr>
            <p:cNvPr id="123" name="TextBox 123"/>
            <p:cNvSpPr txBox="1"/>
            <p:nvPr/>
          </p:nvSpPr>
          <p:spPr>
            <a:xfrm rot="-2700000">
              <a:off x="6925691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21_Q1</a:t>
              </a:r>
            </a:p>
          </p:txBody>
        </p:sp>
        <p:grpSp>
          <p:nvGrpSpPr>
            <p:cNvPr id="124" name="Group 124"/>
            <p:cNvGrpSpPr>
              <a:grpSpLocks noChangeAspect="1"/>
            </p:cNvGrpSpPr>
            <p:nvPr/>
          </p:nvGrpSpPr>
          <p:grpSpPr>
            <a:xfrm>
              <a:off x="699126" y="161240"/>
              <a:ext cx="6947039" cy="6947039"/>
              <a:chOff x="0" y="0"/>
              <a:chExt cx="10287000" cy="10287000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6" name="Freeform 126"/>
              <p:cNvSpPr/>
              <p:nvPr/>
            </p:nvSpPr>
            <p:spPr>
              <a:xfrm>
                <a:off x="0" y="3422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7" name="Freeform 127"/>
              <p:cNvSpPr/>
              <p:nvPr/>
            </p:nvSpPr>
            <p:spPr>
              <a:xfrm>
                <a:off x="0" y="6851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8" name="Freeform 128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9" name="TextBox 129"/>
            <p:cNvSpPr txBox="1"/>
            <p:nvPr/>
          </p:nvSpPr>
          <p:spPr>
            <a:xfrm>
              <a:off x="0" y="-38100"/>
              <a:ext cx="561901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600 </a:t>
              </a:r>
            </a:p>
          </p:txBody>
        </p:sp>
        <p:sp>
          <p:nvSpPr>
            <p:cNvPr id="130" name="TextBox 130"/>
            <p:cNvSpPr txBox="1"/>
            <p:nvPr/>
          </p:nvSpPr>
          <p:spPr>
            <a:xfrm>
              <a:off x="0" y="2277580"/>
              <a:ext cx="561901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400 </a:t>
              </a:r>
            </a:p>
          </p:txBody>
        </p:sp>
        <p:sp>
          <p:nvSpPr>
            <p:cNvPr id="131" name="TextBox 131"/>
            <p:cNvSpPr txBox="1"/>
            <p:nvPr/>
          </p:nvSpPr>
          <p:spPr>
            <a:xfrm>
              <a:off x="0" y="4593259"/>
              <a:ext cx="561901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200 </a:t>
              </a:r>
            </a:p>
          </p:txBody>
        </p:sp>
        <p:sp>
          <p:nvSpPr>
            <p:cNvPr id="132" name="TextBox 132"/>
            <p:cNvSpPr txBox="1"/>
            <p:nvPr/>
          </p:nvSpPr>
          <p:spPr>
            <a:xfrm>
              <a:off x="323230" y="6908939"/>
              <a:ext cx="238670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0 </a:t>
              </a:r>
            </a:p>
          </p:txBody>
        </p:sp>
        <p:grpSp>
          <p:nvGrpSpPr>
            <p:cNvPr id="133" name="Group 133"/>
            <p:cNvGrpSpPr>
              <a:grpSpLocks noChangeAspect="1"/>
            </p:cNvGrpSpPr>
            <p:nvPr/>
          </p:nvGrpSpPr>
          <p:grpSpPr>
            <a:xfrm>
              <a:off x="699126" y="161240"/>
              <a:ext cx="6947039" cy="6947039"/>
              <a:chOff x="0" y="0"/>
              <a:chExt cx="10287000" cy="10287000"/>
            </a:xfrm>
          </p:grpSpPr>
          <p:sp>
            <p:nvSpPr>
              <p:cNvPr id="134" name="Freeform 134"/>
              <p:cNvSpPr/>
              <p:nvPr/>
            </p:nvSpPr>
            <p:spPr>
              <a:xfrm>
                <a:off x="75514" y="8800749"/>
                <a:ext cx="344874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344874" h="126433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59" y="126432"/>
                      <a:pt x="126843" y="98175"/>
                      <a:pt x="127000" y="63216"/>
                    </a:cubicBezTo>
                    <a:close/>
                    <a:moveTo>
                      <a:pt x="66847" y="34838"/>
                    </a:moveTo>
                    <a:lnTo>
                      <a:pt x="60152" y="91594"/>
                    </a:lnTo>
                    <a:lnTo>
                      <a:pt x="338179" y="125884"/>
                    </a:lnTo>
                    <a:lnTo>
                      <a:pt x="344874" y="69127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35" name="Freeform 135"/>
              <p:cNvSpPr/>
              <p:nvPr/>
            </p:nvSpPr>
            <p:spPr>
              <a:xfrm>
                <a:off x="353541" y="8835039"/>
                <a:ext cx="343209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343209" h="126433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3"/>
                      <a:pt x="63500" y="126433"/>
                    </a:cubicBezTo>
                    <a:cubicBezTo>
                      <a:pt x="98459" y="126433"/>
                      <a:pt x="126843" y="98175"/>
                      <a:pt x="127000" y="63216"/>
                    </a:cubicBezTo>
                    <a:close/>
                    <a:moveTo>
                      <a:pt x="61817" y="34691"/>
                    </a:moveTo>
                    <a:lnTo>
                      <a:pt x="65182" y="91742"/>
                    </a:lnTo>
                    <a:lnTo>
                      <a:pt x="343209" y="74596"/>
                    </a:lnTo>
                    <a:lnTo>
                      <a:pt x="339844" y="1754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36" name="Freeform 136"/>
              <p:cNvSpPr/>
              <p:nvPr/>
            </p:nvSpPr>
            <p:spPr>
              <a:xfrm>
                <a:off x="631568" y="8817894"/>
                <a:ext cx="341527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341527" h="126433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59" y="126432"/>
                      <a:pt x="126843" y="98175"/>
                      <a:pt x="127000" y="63216"/>
                    </a:cubicBezTo>
                    <a:close/>
                    <a:moveTo>
                      <a:pt x="63500" y="34641"/>
                    </a:moveTo>
                    <a:lnTo>
                      <a:pt x="63500" y="91791"/>
                    </a:lnTo>
                    <a:lnTo>
                      <a:pt x="341527" y="91791"/>
                    </a:lnTo>
                    <a:lnTo>
                      <a:pt x="341527" y="34641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37" name="Freeform 137"/>
              <p:cNvSpPr/>
              <p:nvPr/>
            </p:nvSpPr>
            <p:spPr>
              <a:xfrm>
                <a:off x="909595" y="8685047"/>
                <a:ext cx="356042" cy="259280"/>
              </a:xfrm>
              <a:custGeom>
                <a:avLst/>
                <a:gdLst/>
                <a:ahLst/>
                <a:cxnLst/>
                <a:rect l="l" t="t" r="r" b="b"/>
                <a:pathLst>
                  <a:path w="356042" h="259280">
                    <a:moveTo>
                      <a:pt x="127000" y="196063"/>
                    </a:moveTo>
                    <a:cubicBezTo>
                      <a:pt x="126843" y="161104"/>
                      <a:pt x="98459" y="132847"/>
                      <a:pt x="63500" y="132847"/>
                    </a:cubicBezTo>
                    <a:cubicBezTo>
                      <a:pt x="28540" y="132847"/>
                      <a:pt x="156" y="161104"/>
                      <a:pt x="0" y="196063"/>
                    </a:cubicBezTo>
                    <a:cubicBezTo>
                      <a:pt x="156" y="231022"/>
                      <a:pt x="28540" y="259279"/>
                      <a:pt x="63500" y="259279"/>
                    </a:cubicBezTo>
                    <a:cubicBezTo>
                      <a:pt x="98459" y="259279"/>
                      <a:pt x="126843" y="231022"/>
                      <a:pt x="127000" y="196063"/>
                    </a:cubicBezTo>
                    <a:close/>
                    <a:moveTo>
                      <a:pt x="48984" y="171450"/>
                    </a:moveTo>
                    <a:lnTo>
                      <a:pt x="78015" y="220677"/>
                    </a:lnTo>
                    <a:lnTo>
                      <a:pt x="356042" y="49227"/>
                    </a:lnTo>
                    <a:lnTo>
                      <a:pt x="327011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38" name="Freeform 138"/>
              <p:cNvSpPr/>
              <p:nvPr/>
            </p:nvSpPr>
            <p:spPr>
              <a:xfrm>
                <a:off x="1187622" y="8646444"/>
                <a:ext cx="343209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343209" h="126433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59" y="126432"/>
                      <a:pt x="126843" y="98175"/>
                      <a:pt x="127000" y="63216"/>
                    </a:cubicBezTo>
                    <a:close/>
                    <a:moveTo>
                      <a:pt x="61817" y="34690"/>
                    </a:moveTo>
                    <a:lnTo>
                      <a:pt x="65182" y="91741"/>
                    </a:lnTo>
                    <a:lnTo>
                      <a:pt x="343209" y="74597"/>
                    </a:lnTo>
                    <a:lnTo>
                      <a:pt x="339844" y="17546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39" name="Freeform 139"/>
              <p:cNvSpPr/>
              <p:nvPr/>
            </p:nvSpPr>
            <p:spPr>
              <a:xfrm>
                <a:off x="1465649" y="8629299"/>
                <a:ext cx="344874" cy="126433"/>
              </a:xfrm>
              <a:custGeom>
                <a:avLst/>
                <a:gdLst/>
                <a:ahLst/>
                <a:cxnLst/>
                <a:rect l="l" t="t" r="r" b="b"/>
                <a:pathLst>
                  <a:path w="344874" h="126433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59" y="126432"/>
                      <a:pt x="126843" y="98175"/>
                      <a:pt x="127000" y="63216"/>
                    </a:cubicBezTo>
                    <a:close/>
                    <a:moveTo>
                      <a:pt x="60153" y="34838"/>
                    </a:moveTo>
                    <a:lnTo>
                      <a:pt x="66847" y="91594"/>
                    </a:lnTo>
                    <a:lnTo>
                      <a:pt x="344874" y="57304"/>
                    </a:lnTo>
                    <a:lnTo>
                      <a:pt x="338180" y="548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40" name="Freeform 140"/>
              <p:cNvSpPr/>
              <p:nvPr/>
            </p:nvSpPr>
            <p:spPr>
              <a:xfrm>
                <a:off x="1743676" y="8578652"/>
                <a:ext cx="346505" cy="142789"/>
              </a:xfrm>
              <a:custGeom>
                <a:avLst/>
                <a:gdLst/>
                <a:ahLst/>
                <a:cxnLst/>
                <a:rect l="l" t="t" r="r" b="b"/>
                <a:pathLst>
                  <a:path w="346505" h="142789">
                    <a:moveTo>
                      <a:pt x="127000" y="79573"/>
                    </a:moveTo>
                    <a:cubicBezTo>
                      <a:pt x="126843" y="44614"/>
                      <a:pt x="98459" y="16357"/>
                      <a:pt x="63500" y="16357"/>
                    </a:cubicBezTo>
                    <a:cubicBezTo>
                      <a:pt x="28540" y="16357"/>
                      <a:pt x="156" y="44614"/>
                      <a:pt x="0" y="79573"/>
                    </a:cubicBezTo>
                    <a:cubicBezTo>
                      <a:pt x="156" y="114532"/>
                      <a:pt x="28540" y="142789"/>
                      <a:pt x="63500" y="142789"/>
                    </a:cubicBezTo>
                    <a:cubicBezTo>
                      <a:pt x="98459" y="142789"/>
                      <a:pt x="126843" y="114532"/>
                      <a:pt x="127000" y="79573"/>
                    </a:cubicBezTo>
                    <a:close/>
                    <a:moveTo>
                      <a:pt x="58522" y="51435"/>
                    </a:moveTo>
                    <a:lnTo>
                      <a:pt x="68478" y="107711"/>
                    </a:lnTo>
                    <a:lnTo>
                      <a:pt x="346505" y="56276"/>
                    </a:lnTo>
                    <a:lnTo>
                      <a:pt x="336549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41" name="Freeform 141"/>
              <p:cNvSpPr/>
              <p:nvPr/>
            </p:nvSpPr>
            <p:spPr>
              <a:xfrm>
                <a:off x="2021703" y="8377725"/>
                <a:ext cx="358034" cy="292281"/>
              </a:xfrm>
              <a:custGeom>
                <a:avLst/>
                <a:gdLst/>
                <a:ahLst/>
                <a:cxnLst/>
                <a:rect l="l" t="t" r="r" b="b"/>
                <a:pathLst>
                  <a:path w="358034" h="292281">
                    <a:moveTo>
                      <a:pt x="127000" y="229065"/>
                    </a:moveTo>
                    <a:cubicBezTo>
                      <a:pt x="126843" y="194106"/>
                      <a:pt x="98459" y="165849"/>
                      <a:pt x="63500" y="165849"/>
                    </a:cubicBezTo>
                    <a:cubicBezTo>
                      <a:pt x="28540" y="165849"/>
                      <a:pt x="156" y="194106"/>
                      <a:pt x="0" y="229065"/>
                    </a:cubicBezTo>
                    <a:cubicBezTo>
                      <a:pt x="156" y="264024"/>
                      <a:pt x="28540" y="292281"/>
                      <a:pt x="63500" y="292281"/>
                    </a:cubicBezTo>
                    <a:cubicBezTo>
                      <a:pt x="98459" y="292281"/>
                      <a:pt x="126843" y="264024"/>
                      <a:pt x="127000" y="229065"/>
                    </a:cubicBezTo>
                    <a:close/>
                    <a:moveTo>
                      <a:pt x="46993" y="205740"/>
                    </a:moveTo>
                    <a:lnTo>
                      <a:pt x="80006" y="252390"/>
                    </a:lnTo>
                    <a:lnTo>
                      <a:pt x="358033" y="46650"/>
                    </a:lnTo>
                    <a:lnTo>
                      <a:pt x="32502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42" name="Freeform 142"/>
              <p:cNvSpPr/>
              <p:nvPr/>
            </p:nvSpPr>
            <p:spPr>
              <a:xfrm>
                <a:off x="2299730" y="8287917"/>
                <a:ext cx="349609" cy="176350"/>
              </a:xfrm>
              <a:custGeom>
                <a:avLst/>
                <a:gdLst/>
                <a:ahLst/>
                <a:cxnLst/>
                <a:rect l="l" t="t" r="r" b="b"/>
                <a:pathLst>
                  <a:path w="349609" h="176350">
                    <a:moveTo>
                      <a:pt x="127000" y="113133"/>
                    </a:moveTo>
                    <a:cubicBezTo>
                      <a:pt x="126843" y="78174"/>
                      <a:pt x="98459" y="49917"/>
                      <a:pt x="63500" y="49917"/>
                    </a:cubicBezTo>
                    <a:cubicBezTo>
                      <a:pt x="28540" y="49917"/>
                      <a:pt x="156" y="78174"/>
                      <a:pt x="0" y="113133"/>
                    </a:cubicBezTo>
                    <a:cubicBezTo>
                      <a:pt x="156" y="148092"/>
                      <a:pt x="28540" y="176349"/>
                      <a:pt x="63500" y="176349"/>
                    </a:cubicBezTo>
                    <a:cubicBezTo>
                      <a:pt x="98459" y="176349"/>
                      <a:pt x="126843" y="148092"/>
                      <a:pt x="127000" y="113133"/>
                    </a:cubicBezTo>
                    <a:close/>
                    <a:moveTo>
                      <a:pt x="55418" y="85725"/>
                    </a:moveTo>
                    <a:lnTo>
                      <a:pt x="71581" y="140541"/>
                    </a:lnTo>
                    <a:lnTo>
                      <a:pt x="349608" y="54816"/>
                    </a:lnTo>
                    <a:lnTo>
                      <a:pt x="333445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43" name="Freeform 143"/>
              <p:cNvSpPr/>
              <p:nvPr/>
            </p:nvSpPr>
            <p:spPr>
              <a:xfrm>
                <a:off x="2577757" y="8185517"/>
                <a:ext cx="351059" cy="193025"/>
              </a:xfrm>
              <a:custGeom>
                <a:avLst/>
                <a:gdLst/>
                <a:ahLst/>
                <a:cxnLst/>
                <a:rect l="l" t="t" r="r" b="b"/>
                <a:pathLst>
                  <a:path w="351059" h="193025">
                    <a:moveTo>
                      <a:pt x="127000" y="129808"/>
                    </a:moveTo>
                    <a:cubicBezTo>
                      <a:pt x="126843" y="94849"/>
                      <a:pt x="98459" y="66592"/>
                      <a:pt x="63500" y="66592"/>
                    </a:cubicBezTo>
                    <a:cubicBezTo>
                      <a:pt x="28540" y="66592"/>
                      <a:pt x="156" y="94849"/>
                      <a:pt x="0" y="129808"/>
                    </a:cubicBezTo>
                    <a:cubicBezTo>
                      <a:pt x="156" y="164767"/>
                      <a:pt x="28540" y="193024"/>
                      <a:pt x="63500" y="193024"/>
                    </a:cubicBezTo>
                    <a:cubicBezTo>
                      <a:pt x="98459" y="193024"/>
                      <a:pt x="126843" y="164767"/>
                      <a:pt x="127000" y="129808"/>
                    </a:cubicBezTo>
                    <a:close/>
                    <a:moveTo>
                      <a:pt x="53968" y="102869"/>
                    </a:moveTo>
                    <a:lnTo>
                      <a:pt x="73032" y="156747"/>
                    </a:lnTo>
                    <a:lnTo>
                      <a:pt x="351059" y="53876"/>
                    </a:lnTo>
                    <a:lnTo>
                      <a:pt x="331995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44" name="Freeform 144"/>
              <p:cNvSpPr/>
              <p:nvPr/>
            </p:nvSpPr>
            <p:spPr>
              <a:xfrm>
                <a:off x="2855784" y="8099322"/>
                <a:ext cx="349609" cy="176350"/>
              </a:xfrm>
              <a:custGeom>
                <a:avLst/>
                <a:gdLst/>
                <a:ahLst/>
                <a:cxnLst/>
                <a:rect l="l" t="t" r="r" b="b"/>
                <a:pathLst>
                  <a:path w="349609" h="176350">
                    <a:moveTo>
                      <a:pt x="127000" y="113133"/>
                    </a:moveTo>
                    <a:cubicBezTo>
                      <a:pt x="126843" y="78174"/>
                      <a:pt x="98459" y="49917"/>
                      <a:pt x="63500" y="49917"/>
                    </a:cubicBezTo>
                    <a:cubicBezTo>
                      <a:pt x="28540" y="49917"/>
                      <a:pt x="156" y="78174"/>
                      <a:pt x="0" y="113133"/>
                    </a:cubicBezTo>
                    <a:cubicBezTo>
                      <a:pt x="156" y="148092"/>
                      <a:pt x="28540" y="176350"/>
                      <a:pt x="63500" y="176350"/>
                    </a:cubicBezTo>
                    <a:cubicBezTo>
                      <a:pt x="98459" y="176350"/>
                      <a:pt x="126843" y="148092"/>
                      <a:pt x="127000" y="113133"/>
                    </a:cubicBezTo>
                    <a:close/>
                    <a:moveTo>
                      <a:pt x="55418" y="85725"/>
                    </a:moveTo>
                    <a:lnTo>
                      <a:pt x="71582" y="140542"/>
                    </a:lnTo>
                    <a:lnTo>
                      <a:pt x="349609" y="54817"/>
                    </a:lnTo>
                    <a:lnTo>
                      <a:pt x="333445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45" name="Freeform 145"/>
              <p:cNvSpPr/>
              <p:nvPr/>
            </p:nvSpPr>
            <p:spPr>
              <a:xfrm>
                <a:off x="3133811" y="7815085"/>
                <a:ext cx="361759" cy="374862"/>
              </a:xfrm>
              <a:custGeom>
                <a:avLst/>
                <a:gdLst/>
                <a:ahLst/>
                <a:cxnLst/>
                <a:rect l="l" t="t" r="r" b="b"/>
                <a:pathLst>
                  <a:path w="361759" h="374862">
                    <a:moveTo>
                      <a:pt x="127000" y="311645"/>
                    </a:moveTo>
                    <a:cubicBezTo>
                      <a:pt x="126843" y="276686"/>
                      <a:pt x="98459" y="248429"/>
                      <a:pt x="63500" y="248429"/>
                    </a:cubicBezTo>
                    <a:cubicBezTo>
                      <a:pt x="28540" y="248429"/>
                      <a:pt x="156" y="276686"/>
                      <a:pt x="0" y="311645"/>
                    </a:cubicBezTo>
                    <a:cubicBezTo>
                      <a:pt x="156" y="346604"/>
                      <a:pt x="28540" y="374862"/>
                      <a:pt x="63500" y="374862"/>
                    </a:cubicBezTo>
                    <a:cubicBezTo>
                      <a:pt x="98459" y="374862"/>
                      <a:pt x="126843" y="346604"/>
                      <a:pt x="127000" y="311645"/>
                    </a:cubicBezTo>
                    <a:close/>
                    <a:moveTo>
                      <a:pt x="43269" y="291465"/>
                    </a:moveTo>
                    <a:lnTo>
                      <a:pt x="83731" y="331825"/>
                    </a:lnTo>
                    <a:lnTo>
                      <a:pt x="361758" y="40360"/>
                    </a:lnTo>
                    <a:lnTo>
                      <a:pt x="321296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46" name="Freeform 146"/>
              <p:cNvSpPr/>
              <p:nvPr/>
            </p:nvSpPr>
            <p:spPr>
              <a:xfrm>
                <a:off x="3411838" y="7606200"/>
                <a:ext cx="358034" cy="292281"/>
              </a:xfrm>
              <a:custGeom>
                <a:avLst/>
                <a:gdLst/>
                <a:ahLst/>
                <a:cxnLst/>
                <a:rect l="l" t="t" r="r" b="b"/>
                <a:pathLst>
                  <a:path w="358034" h="292281">
                    <a:moveTo>
                      <a:pt x="127000" y="229065"/>
                    </a:moveTo>
                    <a:cubicBezTo>
                      <a:pt x="126844" y="194106"/>
                      <a:pt x="98459" y="165849"/>
                      <a:pt x="63500" y="165849"/>
                    </a:cubicBezTo>
                    <a:cubicBezTo>
                      <a:pt x="28540" y="165849"/>
                      <a:pt x="156" y="194106"/>
                      <a:pt x="0" y="229065"/>
                    </a:cubicBezTo>
                    <a:cubicBezTo>
                      <a:pt x="156" y="264024"/>
                      <a:pt x="28540" y="292281"/>
                      <a:pt x="63500" y="292281"/>
                    </a:cubicBezTo>
                    <a:cubicBezTo>
                      <a:pt x="98459" y="292281"/>
                      <a:pt x="126844" y="264024"/>
                      <a:pt x="127000" y="229065"/>
                    </a:cubicBezTo>
                    <a:close/>
                    <a:moveTo>
                      <a:pt x="46993" y="205740"/>
                    </a:moveTo>
                    <a:lnTo>
                      <a:pt x="80007" y="252390"/>
                    </a:lnTo>
                    <a:lnTo>
                      <a:pt x="358033" y="46650"/>
                    </a:lnTo>
                    <a:lnTo>
                      <a:pt x="325020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47" name="Freeform 147"/>
              <p:cNvSpPr/>
              <p:nvPr/>
            </p:nvSpPr>
            <p:spPr>
              <a:xfrm>
                <a:off x="3689865" y="7334421"/>
                <a:ext cx="361138" cy="358320"/>
              </a:xfrm>
              <a:custGeom>
                <a:avLst/>
                <a:gdLst/>
                <a:ahLst/>
                <a:cxnLst/>
                <a:rect l="l" t="t" r="r" b="b"/>
                <a:pathLst>
                  <a:path w="361138" h="358320">
                    <a:moveTo>
                      <a:pt x="127000" y="295104"/>
                    </a:moveTo>
                    <a:cubicBezTo>
                      <a:pt x="126844" y="260145"/>
                      <a:pt x="98459" y="231888"/>
                      <a:pt x="63500" y="231888"/>
                    </a:cubicBezTo>
                    <a:cubicBezTo>
                      <a:pt x="28540" y="231888"/>
                      <a:pt x="156" y="260145"/>
                      <a:pt x="0" y="295104"/>
                    </a:cubicBezTo>
                    <a:cubicBezTo>
                      <a:pt x="156" y="330063"/>
                      <a:pt x="28540" y="358320"/>
                      <a:pt x="63500" y="358320"/>
                    </a:cubicBezTo>
                    <a:cubicBezTo>
                      <a:pt x="98459" y="358320"/>
                      <a:pt x="126844" y="330063"/>
                      <a:pt x="127000" y="295104"/>
                    </a:cubicBezTo>
                    <a:close/>
                    <a:moveTo>
                      <a:pt x="43889" y="274321"/>
                    </a:moveTo>
                    <a:lnTo>
                      <a:pt x="83111" y="315887"/>
                    </a:lnTo>
                    <a:lnTo>
                      <a:pt x="361137" y="41568"/>
                    </a:lnTo>
                    <a:lnTo>
                      <a:pt x="321916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48" name="Freeform 148"/>
              <p:cNvSpPr/>
              <p:nvPr/>
            </p:nvSpPr>
            <p:spPr>
              <a:xfrm>
                <a:off x="3967892" y="7175660"/>
                <a:ext cx="354923" cy="242762"/>
              </a:xfrm>
              <a:custGeom>
                <a:avLst/>
                <a:gdLst/>
                <a:ahLst/>
                <a:cxnLst/>
                <a:rect l="l" t="t" r="r" b="b"/>
                <a:pathLst>
                  <a:path w="354923" h="242762">
                    <a:moveTo>
                      <a:pt x="127000" y="179545"/>
                    </a:moveTo>
                    <a:cubicBezTo>
                      <a:pt x="126844" y="144586"/>
                      <a:pt x="98459" y="116329"/>
                      <a:pt x="63500" y="116329"/>
                    </a:cubicBezTo>
                    <a:cubicBezTo>
                      <a:pt x="28540" y="116329"/>
                      <a:pt x="156" y="144586"/>
                      <a:pt x="0" y="179545"/>
                    </a:cubicBezTo>
                    <a:cubicBezTo>
                      <a:pt x="156" y="214504"/>
                      <a:pt x="28540" y="242762"/>
                      <a:pt x="63500" y="242762"/>
                    </a:cubicBezTo>
                    <a:cubicBezTo>
                      <a:pt x="98459" y="242762"/>
                      <a:pt x="126844" y="214504"/>
                      <a:pt x="127000" y="179545"/>
                    </a:cubicBezTo>
                    <a:close/>
                    <a:moveTo>
                      <a:pt x="50103" y="154305"/>
                    </a:moveTo>
                    <a:lnTo>
                      <a:pt x="76896" y="204785"/>
                    </a:lnTo>
                    <a:lnTo>
                      <a:pt x="354923" y="50480"/>
                    </a:lnTo>
                    <a:lnTo>
                      <a:pt x="328131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49" name="Freeform 149"/>
              <p:cNvSpPr/>
              <p:nvPr/>
            </p:nvSpPr>
            <p:spPr>
              <a:xfrm>
                <a:off x="4245919" y="7054472"/>
                <a:ext cx="352431" cy="209645"/>
              </a:xfrm>
              <a:custGeom>
                <a:avLst/>
                <a:gdLst/>
                <a:ahLst/>
                <a:cxnLst/>
                <a:rect l="l" t="t" r="r" b="b"/>
                <a:pathLst>
                  <a:path w="352431" h="209645">
                    <a:moveTo>
                      <a:pt x="127000" y="146428"/>
                    </a:moveTo>
                    <a:cubicBezTo>
                      <a:pt x="126844" y="111469"/>
                      <a:pt x="98459" y="83212"/>
                      <a:pt x="63500" y="83212"/>
                    </a:cubicBezTo>
                    <a:cubicBezTo>
                      <a:pt x="28540" y="83212"/>
                      <a:pt x="156" y="111469"/>
                      <a:pt x="0" y="146428"/>
                    </a:cubicBezTo>
                    <a:cubicBezTo>
                      <a:pt x="156" y="181387"/>
                      <a:pt x="28540" y="209644"/>
                      <a:pt x="63500" y="209644"/>
                    </a:cubicBezTo>
                    <a:cubicBezTo>
                      <a:pt x="98459" y="209644"/>
                      <a:pt x="126844" y="181387"/>
                      <a:pt x="127000" y="146428"/>
                    </a:cubicBezTo>
                    <a:close/>
                    <a:moveTo>
                      <a:pt x="52597" y="120015"/>
                    </a:moveTo>
                    <a:lnTo>
                      <a:pt x="74403" y="172841"/>
                    </a:lnTo>
                    <a:lnTo>
                      <a:pt x="352431" y="52826"/>
                    </a:lnTo>
                    <a:lnTo>
                      <a:pt x="330623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50" name="Freeform 150"/>
              <p:cNvSpPr/>
              <p:nvPr/>
            </p:nvSpPr>
            <p:spPr>
              <a:xfrm>
                <a:off x="4523946" y="7001312"/>
                <a:ext cx="346505" cy="142789"/>
              </a:xfrm>
              <a:custGeom>
                <a:avLst/>
                <a:gdLst/>
                <a:ahLst/>
                <a:cxnLst/>
                <a:rect l="l" t="t" r="r" b="b"/>
                <a:pathLst>
                  <a:path w="346505" h="142789">
                    <a:moveTo>
                      <a:pt x="127000" y="79573"/>
                    </a:moveTo>
                    <a:cubicBezTo>
                      <a:pt x="126844" y="44614"/>
                      <a:pt x="98459" y="16357"/>
                      <a:pt x="63500" y="16357"/>
                    </a:cubicBezTo>
                    <a:cubicBezTo>
                      <a:pt x="28540" y="16357"/>
                      <a:pt x="156" y="44614"/>
                      <a:pt x="0" y="79573"/>
                    </a:cubicBezTo>
                    <a:cubicBezTo>
                      <a:pt x="156" y="114532"/>
                      <a:pt x="28540" y="142789"/>
                      <a:pt x="63500" y="142789"/>
                    </a:cubicBezTo>
                    <a:cubicBezTo>
                      <a:pt x="98459" y="142789"/>
                      <a:pt x="126844" y="114532"/>
                      <a:pt x="127000" y="79573"/>
                    </a:cubicBezTo>
                    <a:close/>
                    <a:moveTo>
                      <a:pt x="58522" y="51435"/>
                    </a:moveTo>
                    <a:lnTo>
                      <a:pt x="68478" y="107711"/>
                    </a:lnTo>
                    <a:lnTo>
                      <a:pt x="346505" y="56276"/>
                    </a:lnTo>
                    <a:lnTo>
                      <a:pt x="336549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51" name="Freeform 151"/>
              <p:cNvSpPr/>
              <p:nvPr/>
            </p:nvSpPr>
            <p:spPr>
              <a:xfrm>
                <a:off x="4801973" y="6883022"/>
                <a:ext cx="352430" cy="209645"/>
              </a:xfrm>
              <a:custGeom>
                <a:avLst/>
                <a:gdLst/>
                <a:ahLst/>
                <a:cxnLst/>
                <a:rect l="l" t="t" r="r" b="b"/>
                <a:pathLst>
                  <a:path w="352430" h="209645">
                    <a:moveTo>
                      <a:pt x="127000" y="146428"/>
                    </a:moveTo>
                    <a:cubicBezTo>
                      <a:pt x="126844" y="111469"/>
                      <a:pt x="98460" y="83212"/>
                      <a:pt x="63500" y="83212"/>
                    </a:cubicBezTo>
                    <a:cubicBezTo>
                      <a:pt x="28541" y="83212"/>
                      <a:pt x="156" y="111469"/>
                      <a:pt x="0" y="146428"/>
                    </a:cubicBezTo>
                    <a:cubicBezTo>
                      <a:pt x="156" y="181387"/>
                      <a:pt x="28541" y="209644"/>
                      <a:pt x="63500" y="209644"/>
                    </a:cubicBezTo>
                    <a:cubicBezTo>
                      <a:pt x="98460" y="209644"/>
                      <a:pt x="126844" y="181387"/>
                      <a:pt x="127000" y="146428"/>
                    </a:cubicBezTo>
                    <a:close/>
                    <a:moveTo>
                      <a:pt x="52597" y="120015"/>
                    </a:moveTo>
                    <a:lnTo>
                      <a:pt x="74403" y="172841"/>
                    </a:lnTo>
                    <a:lnTo>
                      <a:pt x="352431" y="52826"/>
                    </a:lnTo>
                    <a:lnTo>
                      <a:pt x="330623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52" name="Freeform 152"/>
              <p:cNvSpPr/>
              <p:nvPr/>
            </p:nvSpPr>
            <p:spPr>
              <a:xfrm>
                <a:off x="5080000" y="6729890"/>
                <a:ext cx="354923" cy="242761"/>
              </a:xfrm>
              <a:custGeom>
                <a:avLst/>
                <a:gdLst/>
                <a:ahLst/>
                <a:cxnLst/>
                <a:rect l="l" t="t" r="r" b="b"/>
                <a:pathLst>
                  <a:path w="354923" h="242761">
                    <a:moveTo>
                      <a:pt x="127000" y="179545"/>
                    </a:moveTo>
                    <a:cubicBezTo>
                      <a:pt x="126844" y="144586"/>
                      <a:pt x="98459" y="116329"/>
                      <a:pt x="63500" y="116329"/>
                    </a:cubicBezTo>
                    <a:cubicBezTo>
                      <a:pt x="28541" y="116329"/>
                      <a:pt x="156" y="144586"/>
                      <a:pt x="0" y="179545"/>
                    </a:cubicBezTo>
                    <a:cubicBezTo>
                      <a:pt x="156" y="214504"/>
                      <a:pt x="28541" y="242761"/>
                      <a:pt x="63500" y="242761"/>
                    </a:cubicBezTo>
                    <a:cubicBezTo>
                      <a:pt x="98459" y="242761"/>
                      <a:pt x="126844" y="214504"/>
                      <a:pt x="127000" y="179545"/>
                    </a:cubicBezTo>
                    <a:close/>
                    <a:moveTo>
                      <a:pt x="50104" y="154305"/>
                    </a:moveTo>
                    <a:lnTo>
                      <a:pt x="76896" y="204785"/>
                    </a:lnTo>
                    <a:lnTo>
                      <a:pt x="354923" y="50480"/>
                    </a:lnTo>
                    <a:lnTo>
                      <a:pt x="328131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53" name="Freeform 153"/>
              <p:cNvSpPr/>
              <p:nvPr/>
            </p:nvSpPr>
            <p:spPr>
              <a:xfrm>
                <a:off x="5358027" y="6260267"/>
                <a:ext cx="365969" cy="558079"/>
              </a:xfrm>
              <a:custGeom>
                <a:avLst/>
                <a:gdLst/>
                <a:ahLst/>
                <a:cxnLst/>
                <a:rect l="l" t="t" r="r" b="b"/>
                <a:pathLst>
                  <a:path w="365969" h="558079">
                    <a:moveTo>
                      <a:pt x="127000" y="494863"/>
                    </a:moveTo>
                    <a:cubicBezTo>
                      <a:pt x="126844" y="459904"/>
                      <a:pt x="98460" y="431647"/>
                      <a:pt x="63500" y="431647"/>
                    </a:cubicBezTo>
                    <a:cubicBezTo>
                      <a:pt x="28541" y="431647"/>
                      <a:pt x="156" y="459904"/>
                      <a:pt x="0" y="494863"/>
                    </a:cubicBezTo>
                    <a:cubicBezTo>
                      <a:pt x="156" y="529822"/>
                      <a:pt x="28541" y="558080"/>
                      <a:pt x="63500" y="558080"/>
                    </a:cubicBezTo>
                    <a:cubicBezTo>
                      <a:pt x="98460" y="558080"/>
                      <a:pt x="126844" y="529822"/>
                      <a:pt x="127000" y="494863"/>
                    </a:cubicBezTo>
                    <a:close/>
                    <a:moveTo>
                      <a:pt x="39058" y="480060"/>
                    </a:moveTo>
                    <a:lnTo>
                      <a:pt x="87942" y="509666"/>
                    </a:lnTo>
                    <a:lnTo>
                      <a:pt x="365969" y="29605"/>
                    </a:lnTo>
                    <a:lnTo>
                      <a:pt x="317085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54" name="Freeform 154"/>
              <p:cNvSpPr/>
              <p:nvPr/>
            </p:nvSpPr>
            <p:spPr>
              <a:xfrm>
                <a:off x="5636054" y="6112067"/>
                <a:ext cx="353719" cy="226220"/>
              </a:xfrm>
              <a:custGeom>
                <a:avLst/>
                <a:gdLst/>
                <a:ahLst/>
                <a:cxnLst/>
                <a:rect l="l" t="t" r="r" b="b"/>
                <a:pathLst>
                  <a:path w="353719" h="226220">
                    <a:moveTo>
                      <a:pt x="127000" y="163003"/>
                    </a:moveTo>
                    <a:cubicBezTo>
                      <a:pt x="126844" y="128044"/>
                      <a:pt x="98460" y="99786"/>
                      <a:pt x="63500" y="99786"/>
                    </a:cubicBezTo>
                    <a:cubicBezTo>
                      <a:pt x="28541" y="99786"/>
                      <a:pt x="156" y="128044"/>
                      <a:pt x="0" y="163003"/>
                    </a:cubicBezTo>
                    <a:cubicBezTo>
                      <a:pt x="156" y="197962"/>
                      <a:pt x="28541" y="226220"/>
                      <a:pt x="63500" y="226220"/>
                    </a:cubicBezTo>
                    <a:cubicBezTo>
                      <a:pt x="98460" y="226220"/>
                      <a:pt x="126844" y="197962"/>
                      <a:pt x="127000" y="163003"/>
                    </a:cubicBezTo>
                    <a:close/>
                    <a:moveTo>
                      <a:pt x="51308" y="137160"/>
                    </a:moveTo>
                    <a:lnTo>
                      <a:pt x="75692" y="188846"/>
                    </a:lnTo>
                    <a:lnTo>
                      <a:pt x="353720" y="51686"/>
                    </a:lnTo>
                    <a:lnTo>
                      <a:pt x="329335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55" name="Freeform 155"/>
              <p:cNvSpPr/>
              <p:nvPr/>
            </p:nvSpPr>
            <p:spPr>
              <a:xfrm>
                <a:off x="5914081" y="6074693"/>
                <a:ext cx="358034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358034" h="292282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80007" y="39892"/>
                    </a:moveTo>
                    <a:lnTo>
                      <a:pt x="46994" y="86542"/>
                    </a:lnTo>
                    <a:lnTo>
                      <a:pt x="325020" y="292282"/>
                    </a:lnTo>
                    <a:lnTo>
                      <a:pt x="358034" y="245632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56" name="Freeform 156"/>
              <p:cNvSpPr/>
              <p:nvPr/>
            </p:nvSpPr>
            <p:spPr>
              <a:xfrm>
                <a:off x="6192108" y="6032005"/>
                <a:ext cx="361759" cy="374862"/>
              </a:xfrm>
              <a:custGeom>
                <a:avLst/>
                <a:gdLst/>
                <a:ahLst/>
                <a:cxnLst/>
                <a:rect l="l" t="t" r="r" b="b"/>
                <a:pathLst>
                  <a:path w="361759" h="374862">
                    <a:moveTo>
                      <a:pt x="127000" y="311645"/>
                    </a:moveTo>
                    <a:cubicBezTo>
                      <a:pt x="126844" y="276686"/>
                      <a:pt x="98460" y="248428"/>
                      <a:pt x="63500" y="248428"/>
                    </a:cubicBezTo>
                    <a:cubicBezTo>
                      <a:pt x="28541" y="248428"/>
                      <a:pt x="156" y="276686"/>
                      <a:pt x="0" y="311645"/>
                    </a:cubicBezTo>
                    <a:cubicBezTo>
                      <a:pt x="156" y="346604"/>
                      <a:pt x="28541" y="374862"/>
                      <a:pt x="63500" y="374862"/>
                    </a:cubicBezTo>
                    <a:cubicBezTo>
                      <a:pt x="98460" y="374862"/>
                      <a:pt x="126844" y="346604"/>
                      <a:pt x="127000" y="311645"/>
                    </a:cubicBezTo>
                    <a:close/>
                    <a:moveTo>
                      <a:pt x="43269" y="291465"/>
                    </a:moveTo>
                    <a:lnTo>
                      <a:pt x="83731" y="331825"/>
                    </a:lnTo>
                    <a:lnTo>
                      <a:pt x="361759" y="40360"/>
                    </a:lnTo>
                    <a:lnTo>
                      <a:pt x="321296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57" name="Freeform 157"/>
              <p:cNvSpPr/>
              <p:nvPr/>
            </p:nvSpPr>
            <p:spPr>
              <a:xfrm>
                <a:off x="6470135" y="5439651"/>
                <a:ext cx="367243" cy="675751"/>
              </a:xfrm>
              <a:custGeom>
                <a:avLst/>
                <a:gdLst/>
                <a:ahLst/>
                <a:cxnLst/>
                <a:rect l="l" t="t" r="r" b="b"/>
                <a:pathLst>
                  <a:path w="367243" h="675751">
                    <a:moveTo>
                      <a:pt x="127000" y="612534"/>
                    </a:moveTo>
                    <a:cubicBezTo>
                      <a:pt x="126844" y="577575"/>
                      <a:pt x="98460" y="549317"/>
                      <a:pt x="63500" y="549317"/>
                    </a:cubicBezTo>
                    <a:cubicBezTo>
                      <a:pt x="28541" y="549317"/>
                      <a:pt x="156" y="577575"/>
                      <a:pt x="0" y="612534"/>
                    </a:cubicBezTo>
                    <a:cubicBezTo>
                      <a:pt x="156" y="647493"/>
                      <a:pt x="28541" y="675751"/>
                      <a:pt x="63500" y="675751"/>
                    </a:cubicBezTo>
                    <a:cubicBezTo>
                      <a:pt x="98460" y="675751"/>
                      <a:pt x="126844" y="647493"/>
                      <a:pt x="127000" y="612534"/>
                    </a:cubicBezTo>
                    <a:close/>
                    <a:moveTo>
                      <a:pt x="37784" y="600075"/>
                    </a:moveTo>
                    <a:lnTo>
                      <a:pt x="89216" y="624993"/>
                    </a:lnTo>
                    <a:lnTo>
                      <a:pt x="367243" y="24918"/>
                    </a:lnTo>
                    <a:lnTo>
                      <a:pt x="315811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58" name="Freeform 158"/>
              <p:cNvSpPr/>
              <p:nvPr/>
            </p:nvSpPr>
            <p:spPr>
              <a:xfrm>
                <a:off x="6748163" y="5123906"/>
                <a:ext cx="362326" cy="391420"/>
              </a:xfrm>
              <a:custGeom>
                <a:avLst/>
                <a:gdLst/>
                <a:ahLst/>
                <a:cxnLst/>
                <a:rect l="l" t="t" r="r" b="b"/>
                <a:pathLst>
                  <a:path w="362326" h="391420">
                    <a:moveTo>
                      <a:pt x="127000" y="328204"/>
                    </a:moveTo>
                    <a:cubicBezTo>
                      <a:pt x="126843" y="293245"/>
                      <a:pt x="98459" y="264987"/>
                      <a:pt x="63500" y="264987"/>
                    </a:cubicBezTo>
                    <a:cubicBezTo>
                      <a:pt x="28540" y="264987"/>
                      <a:pt x="156" y="293245"/>
                      <a:pt x="0" y="328204"/>
                    </a:cubicBezTo>
                    <a:cubicBezTo>
                      <a:pt x="156" y="363163"/>
                      <a:pt x="28540" y="391421"/>
                      <a:pt x="63500" y="391421"/>
                    </a:cubicBezTo>
                    <a:cubicBezTo>
                      <a:pt x="98459" y="391421"/>
                      <a:pt x="126843" y="363163"/>
                      <a:pt x="127000" y="328204"/>
                    </a:cubicBezTo>
                    <a:close/>
                    <a:moveTo>
                      <a:pt x="42700" y="308610"/>
                    </a:moveTo>
                    <a:lnTo>
                      <a:pt x="84298" y="347798"/>
                    </a:lnTo>
                    <a:lnTo>
                      <a:pt x="362325" y="39188"/>
                    </a:lnTo>
                    <a:lnTo>
                      <a:pt x="320727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59" name="Freeform 159"/>
              <p:cNvSpPr/>
              <p:nvPr/>
            </p:nvSpPr>
            <p:spPr>
              <a:xfrm>
                <a:off x="7026189" y="4980497"/>
                <a:ext cx="353719" cy="226220"/>
              </a:xfrm>
              <a:custGeom>
                <a:avLst/>
                <a:gdLst/>
                <a:ahLst/>
                <a:cxnLst/>
                <a:rect l="l" t="t" r="r" b="b"/>
                <a:pathLst>
                  <a:path w="353719" h="226220">
                    <a:moveTo>
                      <a:pt x="127000" y="163003"/>
                    </a:moveTo>
                    <a:cubicBezTo>
                      <a:pt x="126843" y="128044"/>
                      <a:pt x="98460" y="99786"/>
                      <a:pt x="63500" y="99786"/>
                    </a:cubicBezTo>
                    <a:cubicBezTo>
                      <a:pt x="28540" y="99786"/>
                      <a:pt x="157" y="128044"/>
                      <a:pt x="0" y="163003"/>
                    </a:cubicBezTo>
                    <a:cubicBezTo>
                      <a:pt x="157" y="197962"/>
                      <a:pt x="28540" y="226220"/>
                      <a:pt x="63500" y="226220"/>
                    </a:cubicBezTo>
                    <a:cubicBezTo>
                      <a:pt x="98460" y="226220"/>
                      <a:pt x="126843" y="197962"/>
                      <a:pt x="127000" y="163003"/>
                    </a:cubicBezTo>
                    <a:close/>
                    <a:moveTo>
                      <a:pt x="51308" y="137160"/>
                    </a:moveTo>
                    <a:lnTo>
                      <a:pt x="75692" y="188846"/>
                    </a:lnTo>
                    <a:lnTo>
                      <a:pt x="353719" y="51686"/>
                    </a:lnTo>
                    <a:lnTo>
                      <a:pt x="329335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60" name="Freeform 160"/>
              <p:cNvSpPr/>
              <p:nvPr/>
            </p:nvSpPr>
            <p:spPr>
              <a:xfrm>
                <a:off x="7304216" y="4578371"/>
                <a:ext cx="364865" cy="491186"/>
              </a:xfrm>
              <a:custGeom>
                <a:avLst/>
                <a:gdLst/>
                <a:ahLst/>
                <a:cxnLst/>
                <a:rect l="l" t="t" r="r" b="b"/>
                <a:pathLst>
                  <a:path w="364865" h="491186">
                    <a:moveTo>
                      <a:pt x="127000" y="427969"/>
                    </a:moveTo>
                    <a:cubicBezTo>
                      <a:pt x="126844" y="393010"/>
                      <a:pt x="98460" y="364752"/>
                      <a:pt x="63500" y="364752"/>
                    </a:cubicBezTo>
                    <a:cubicBezTo>
                      <a:pt x="28540" y="364752"/>
                      <a:pt x="157" y="393010"/>
                      <a:pt x="0" y="427969"/>
                    </a:cubicBezTo>
                    <a:cubicBezTo>
                      <a:pt x="157" y="462928"/>
                      <a:pt x="28540" y="491186"/>
                      <a:pt x="63500" y="491186"/>
                    </a:cubicBezTo>
                    <a:cubicBezTo>
                      <a:pt x="98460" y="491186"/>
                      <a:pt x="126844" y="462928"/>
                      <a:pt x="127000" y="427969"/>
                    </a:cubicBezTo>
                    <a:close/>
                    <a:moveTo>
                      <a:pt x="40163" y="411480"/>
                    </a:moveTo>
                    <a:lnTo>
                      <a:pt x="86838" y="444458"/>
                    </a:lnTo>
                    <a:lnTo>
                      <a:pt x="364865" y="32978"/>
                    </a:lnTo>
                    <a:lnTo>
                      <a:pt x="318189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61" name="Freeform 161"/>
              <p:cNvSpPr/>
              <p:nvPr/>
            </p:nvSpPr>
            <p:spPr>
              <a:xfrm>
                <a:off x="7582243" y="3897907"/>
                <a:ext cx="367836" cy="760169"/>
              </a:xfrm>
              <a:custGeom>
                <a:avLst/>
                <a:gdLst/>
                <a:ahLst/>
                <a:cxnLst/>
                <a:rect l="l" t="t" r="r" b="b"/>
                <a:pathLst>
                  <a:path w="367836" h="760169">
                    <a:moveTo>
                      <a:pt x="127000" y="696953"/>
                    </a:moveTo>
                    <a:cubicBezTo>
                      <a:pt x="126844" y="661994"/>
                      <a:pt x="98460" y="633736"/>
                      <a:pt x="63500" y="633736"/>
                    </a:cubicBezTo>
                    <a:cubicBezTo>
                      <a:pt x="28541" y="633736"/>
                      <a:pt x="157" y="661994"/>
                      <a:pt x="0" y="696953"/>
                    </a:cubicBezTo>
                    <a:cubicBezTo>
                      <a:pt x="157" y="731912"/>
                      <a:pt x="28541" y="760170"/>
                      <a:pt x="63500" y="760170"/>
                    </a:cubicBezTo>
                    <a:cubicBezTo>
                      <a:pt x="98460" y="760170"/>
                      <a:pt x="126844" y="731912"/>
                      <a:pt x="127000" y="696953"/>
                    </a:cubicBezTo>
                    <a:close/>
                    <a:moveTo>
                      <a:pt x="37192" y="685800"/>
                    </a:moveTo>
                    <a:lnTo>
                      <a:pt x="89809" y="708106"/>
                    </a:lnTo>
                    <a:lnTo>
                      <a:pt x="367836" y="22306"/>
                    </a:lnTo>
                    <a:lnTo>
                      <a:pt x="315218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62" name="Freeform 162"/>
              <p:cNvSpPr/>
              <p:nvPr/>
            </p:nvSpPr>
            <p:spPr>
              <a:xfrm>
                <a:off x="7860271" y="3696492"/>
                <a:ext cx="357078" cy="275784"/>
              </a:xfrm>
              <a:custGeom>
                <a:avLst/>
                <a:gdLst/>
                <a:ahLst/>
                <a:cxnLst/>
                <a:rect l="l" t="t" r="r" b="b"/>
                <a:pathLst>
                  <a:path w="357078" h="275784">
                    <a:moveTo>
                      <a:pt x="127000" y="212568"/>
                    </a:moveTo>
                    <a:cubicBezTo>
                      <a:pt x="126843" y="177609"/>
                      <a:pt x="98459" y="149351"/>
                      <a:pt x="63500" y="149351"/>
                    </a:cubicBezTo>
                    <a:cubicBezTo>
                      <a:pt x="28540" y="149351"/>
                      <a:pt x="156" y="177609"/>
                      <a:pt x="0" y="212568"/>
                    </a:cubicBezTo>
                    <a:cubicBezTo>
                      <a:pt x="156" y="247527"/>
                      <a:pt x="28540" y="275785"/>
                      <a:pt x="63500" y="275785"/>
                    </a:cubicBezTo>
                    <a:cubicBezTo>
                      <a:pt x="98459" y="275785"/>
                      <a:pt x="126843" y="247527"/>
                      <a:pt x="127000" y="212568"/>
                    </a:cubicBezTo>
                    <a:close/>
                    <a:moveTo>
                      <a:pt x="47948" y="188595"/>
                    </a:moveTo>
                    <a:lnTo>
                      <a:pt x="79051" y="236541"/>
                    </a:lnTo>
                    <a:lnTo>
                      <a:pt x="357078" y="47946"/>
                    </a:lnTo>
                    <a:lnTo>
                      <a:pt x="325975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63" name="Freeform 163"/>
              <p:cNvSpPr/>
              <p:nvPr/>
            </p:nvSpPr>
            <p:spPr>
              <a:xfrm>
                <a:off x="8138297" y="3657248"/>
                <a:ext cx="348088" cy="159608"/>
              </a:xfrm>
              <a:custGeom>
                <a:avLst/>
                <a:gdLst/>
                <a:ahLst/>
                <a:cxnLst/>
                <a:rect l="l" t="t" r="r" b="b"/>
                <a:pathLst>
                  <a:path w="348088" h="159608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70061" y="35405"/>
                    </a:moveTo>
                    <a:lnTo>
                      <a:pt x="56940" y="91029"/>
                    </a:lnTo>
                    <a:lnTo>
                      <a:pt x="334966" y="159609"/>
                    </a:lnTo>
                    <a:lnTo>
                      <a:pt x="348088" y="10398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64" name="Freeform 164"/>
              <p:cNvSpPr/>
              <p:nvPr/>
            </p:nvSpPr>
            <p:spPr>
              <a:xfrm>
                <a:off x="8416324" y="3260634"/>
                <a:ext cx="366403" cy="591627"/>
              </a:xfrm>
              <a:custGeom>
                <a:avLst/>
                <a:gdLst/>
                <a:ahLst/>
                <a:cxnLst/>
                <a:rect l="l" t="t" r="r" b="b"/>
                <a:pathLst>
                  <a:path w="366403" h="591627">
                    <a:moveTo>
                      <a:pt x="127000" y="528411"/>
                    </a:moveTo>
                    <a:cubicBezTo>
                      <a:pt x="126844" y="493452"/>
                      <a:pt x="98460" y="465194"/>
                      <a:pt x="63500" y="465194"/>
                    </a:cubicBezTo>
                    <a:cubicBezTo>
                      <a:pt x="28540" y="465194"/>
                      <a:pt x="157" y="493452"/>
                      <a:pt x="0" y="528411"/>
                    </a:cubicBezTo>
                    <a:cubicBezTo>
                      <a:pt x="157" y="563370"/>
                      <a:pt x="28540" y="591628"/>
                      <a:pt x="63500" y="591628"/>
                    </a:cubicBezTo>
                    <a:cubicBezTo>
                      <a:pt x="98460" y="591628"/>
                      <a:pt x="126844" y="563370"/>
                      <a:pt x="127000" y="528411"/>
                    </a:cubicBezTo>
                    <a:close/>
                    <a:moveTo>
                      <a:pt x="38624" y="514350"/>
                    </a:moveTo>
                    <a:lnTo>
                      <a:pt x="88376" y="542472"/>
                    </a:lnTo>
                    <a:lnTo>
                      <a:pt x="366403" y="28122"/>
                    </a:lnTo>
                    <a:lnTo>
                      <a:pt x="316651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65" name="Freeform 165"/>
              <p:cNvSpPr/>
              <p:nvPr/>
            </p:nvSpPr>
            <p:spPr>
              <a:xfrm>
                <a:off x="8694351" y="2493094"/>
                <a:ext cx="368267" cy="844818"/>
              </a:xfrm>
              <a:custGeom>
                <a:avLst/>
                <a:gdLst/>
                <a:ahLst/>
                <a:cxnLst/>
                <a:rect l="l" t="t" r="r" b="b"/>
                <a:pathLst>
                  <a:path w="368267" h="844818">
                    <a:moveTo>
                      <a:pt x="127000" y="781601"/>
                    </a:moveTo>
                    <a:cubicBezTo>
                      <a:pt x="126844" y="746642"/>
                      <a:pt x="98460" y="718384"/>
                      <a:pt x="63500" y="718384"/>
                    </a:cubicBezTo>
                    <a:cubicBezTo>
                      <a:pt x="28541" y="718384"/>
                      <a:pt x="157" y="746642"/>
                      <a:pt x="0" y="781601"/>
                    </a:cubicBezTo>
                    <a:cubicBezTo>
                      <a:pt x="157" y="816560"/>
                      <a:pt x="28541" y="844818"/>
                      <a:pt x="63500" y="844818"/>
                    </a:cubicBezTo>
                    <a:cubicBezTo>
                      <a:pt x="98460" y="844818"/>
                      <a:pt x="126844" y="816560"/>
                      <a:pt x="127000" y="781601"/>
                    </a:cubicBezTo>
                    <a:close/>
                    <a:moveTo>
                      <a:pt x="36761" y="771525"/>
                    </a:moveTo>
                    <a:lnTo>
                      <a:pt x="90240" y="791677"/>
                    </a:lnTo>
                    <a:lnTo>
                      <a:pt x="368267" y="20152"/>
                    </a:lnTo>
                    <a:lnTo>
                      <a:pt x="314787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66" name="Freeform 166"/>
              <p:cNvSpPr/>
              <p:nvPr/>
            </p:nvSpPr>
            <p:spPr>
              <a:xfrm>
                <a:off x="8972379" y="2439953"/>
                <a:ext cx="362846" cy="407998"/>
              </a:xfrm>
              <a:custGeom>
                <a:avLst/>
                <a:gdLst/>
                <a:ahLst/>
                <a:cxnLst/>
                <a:rect l="l" t="t" r="r" b="b"/>
                <a:pathLst>
                  <a:path w="362846" h="407998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84819" y="44190"/>
                    </a:moveTo>
                    <a:lnTo>
                      <a:pt x="42180" y="82244"/>
                    </a:lnTo>
                    <a:lnTo>
                      <a:pt x="320207" y="407999"/>
                    </a:lnTo>
                    <a:lnTo>
                      <a:pt x="362846" y="369945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67" name="Freeform 167"/>
              <p:cNvSpPr/>
              <p:nvPr/>
            </p:nvSpPr>
            <p:spPr>
              <a:xfrm>
                <a:off x="9250405" y="2484143"/>
                <a:ext cx="362847" cy="407999"/>
              </a:xfrm>
              <a:custGeom>
                <a:avLst/>
                <a:gdLst/>
                <a:ahLst/>
                <a:cxnLst/>
                <a:rect l="l" t="t" r="r" b="b"/>
                <a:pathLst>
                  <a:path w="362847" h="407999">
                    <a:moveTo>
                      <a:pt x="127000" y="344782"/>
                    </a:moveTo>
                    <a:cubicBezTo>
                      <a:pt x="126844" y="309823"/>
                      <a:pt x="98460" y="281565"/>
                      <a:pt x="63500" y="281565"/>
                    </a:cubicBezTo>
                    <a:cubicBezTo>
                      <a:pt x="28540" y="281565"/>
                      <a:pt x="157" y="309823"/>
                      <a:pt x="0" y="344782"/>
                    </a:cubicBezTo>
                    <a:cubicBezTo>
                      <a:pt x="157" y="379741"/>
                      <a:pt x="28540" y="407999"/>
                      <a:pt x="63500" y="407999"/>
                    </a:cubicBezTo>
                    <a:cubicBezTo>
                      <a:pt x="98460" y="407999"/>
                      <a:pt x="126844" y="379741"/>
                      <a:pt x="127000" y="344782"/>
                    </a:cubicBezTo>
                    <a:close/>
                    <a:moveTo>
                      <a:pt x="42181" y="325755"/>
                    </a:moveTo>
                    <a:lnTo>
                      <a:pt x="84820" y="363809"/>
                    </a:lnTo>
                    <a:lnTo>
                      <a:pt x="362847" y="38054"/>
                    </a:lnTo>
                    <a:lnTo>
                      <a:pt x="320208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68" name="Freeform 168"/>
              <p:cNvSpPr/>
              <p:nvPr/>
            </p:nvSpPr>
            <p:spPr>
              <a:xfrm>
                <a:off x="9528432" y="1924325"/>
                <a:ext cx="366943" cy="642062"/>
              </a:xfrm>
              <a:custGeom>
                <a:avLst/>
                <a:gdLst/>
                <a:ahLst/>
                <a:cxnLst/>
                <a:rect l="l" t="t" r="r" b="b"/>
                <a:pathLst>
                  <a:path w="366943" h="642062">
                    <a:moveTo>
                      <a:pt x="127000" y="578845"/>
                    </a:moveTo>
                    <a:cubicBezTo>
                      <a:pt x="126844" y="543886"/>
                      <a:pt x="98460" y="515628"/>
                      <a:pt x="63500" y="515628"/>
                    </a:cubicBezTo>
                    <a:cubicBezTo>
                      <a:pt x="28540" y="515628"/>
                      <a:pt x="157" y="543886"/>
                      <a:pt x="0" y="578845"/>
                    </a:cubicBezTo>
                    <a:cubicBezTo>
                      <a:pt x="157" y="613804"/>
                      <a:pt x="28540" y="642062"/>
                      <a:pt x="63500" y="642062"/>
                    </a:cubicBezTo>
                    <a:cubicBezTo>
                      <a:pt x="98460" y="642062"/>
                      <a:pt x="126844" y="613804"/>
                      <a:pt x="127000" y="578845"/>
                    </a:cubicBezTo>
                    <a:close/>
                    <a:moveTo>
                      <a:pt x="38085" y="565785"/>
                    </a:moveTo>
                    <a:lnTo>
                      <a:pt x="88917" y="591905"/>
                    </a:lnTo>
                    <a:lnTo>
                      <a:pt x="366943" y="26120"/>
                    </a:lnTo>
                    <a:lnTo>
                      <a:pt x="316111" y="0"/>
                    </a:ln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id="169" name="Freeform 169"/>
              <p:cNvSpPr/>
              <p:nvPr/>
            </p:nvSpPr>
            <p:spPr>
              <a:xfrm>
                <a:off x="9806460" y="1222658"/>
                <a:ext cx="405027" cy="777943"/>
              </a:xfrm>
              <a:custGeom>
                <a:avLst/>
                <a:gdLst/>
                <a:ahLst/>
                <a:cxnLst/>
                <a:rect l="l" t="t" r="r" b="b"/>
                <a:pathLst>
                  <a:path w="405027" h="777943">
                    <a:moveTo>
                      <a:pt x="127000" y="714727"/>
                    </a:moveTo>
                    <a:cubicBezTo>
                      <a:pt x="126843" y="679768"/>
                      <a:pt x="98459" y="651510"/>
                      <a:pt x="63500" y="651510"/>
                    </a:cubicBezTo>
                    <a:cubicBezTo>
                      <a:pt x="28540" y="651510"/>
                      <a:pt x="156" y="679768"/>
                      <a:pt x="0" y="714727"/>
                    </a:cubicBezTo>
                    <a:cubicBezTo>
                      <a:pt x="156" y="749686"/>
                      <a:pt x="28540" y="777944"/>
                      <a:pt x="63500" y="777944"/>
                    </a:cubicBezTo>
                    <a:cubicBezTo>
                      <a:pt x="98459" y="777944"/>
                      <a:pt x="126843" y="749686"/>
                      <a:pt x="127000" y="714727"/>
                    </a:cubicBezTo>
                    <a:close/>
                    <a:moveTo>
                      <a:pt x="37405" y="703083"/>
                    </a:moveTo>
                    <a:lnTo>
                      <a:pt x="89594" y="726371"/>
                    </a:lnTo>
                    <a:lnTo>
                      <a:pt x="367621" y="74861"/>
                    </a:lnTo>
                    <a:lnTo>
                      <a:pt x="315431" y="51573"/>
                    </a:lnTo>
                    <a:close/>
                    <a:moveTo>
                      <a:pt x="405027" y="63217"/>
                    </a:moveTo>
                    <a:cubicBezTo>
                      <a:pt x="404870" y="28258"/>
                      <a:pt x="376487" y="0"/>
                      <a:pt x="341527" y="0"/>
                    </a:cubicBezTo>
                    <a:cubicBezTo>
                      <a:pt x="306567" y="0"/>
                      <a:pt x="278183" y="28258"/>
                      <a:pt x="278027" y="63217"/>
                    </a:cubicBezTo>
                    <a:cubicBezTo>
                      <a:pt x="278183" y="98176"/>
                      <a:pt x="306567" y="126434"/>
                      <a:pt x="341527" y="126434"/>
                    </a:cubicBezTo>
                    <a:cubicBezTo>
                      <a:pt x="376487" y="126434"/>
                      <a:pt x="404870" y="98176"/>
                      <a:pt x="405027" y="63217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</p:grpSp>
      </p:grpSp>
      <p:grpSp>
        <p:nvGrpSpPr>
          <p:cNvPr id="170" name="Group 170"/>
          <p:cNvGrpSpPr/>
          <p:nvPr/>
        </p:nvGrpSpPr>
        <p:grpSpPr>
          <a:xfrm>
            <a:off x="12315193" y="4035750"/>
            <a:ext cx="5835235" cy="6092355"/>
            <a:chOff x="0" y="0"/>
            <a:chExt cx="7780314" cy="8123140"/>
          </a:xfrm>
        </p:grpSpPr>
        <p:sp>
          <p:nvSpPr>
            <p:cNvPr id="171" name="TextBox 171"/>
            <p:cNvSpPr txBox="1"/>
            <p:nvPr/>
          </p:nvSpPr>
          <p:spPr>
            <a:xfrm rot="-2700000">
              <a:off x="166410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12_Q1</a:t>
              </a:r>
            </a:p>
          </p:txBody>
        </p:sp>
        <p:sp>
          <p:nvSpPr>
            <p:cNvPr id="172" name="TextBox 172"/>
            <p:cNvSpPr txBox="1"/>
            <p:nvPr/>
          </p:nvSpPr>
          <p:spPr>
            <a:xfrm rot="-2700000">
              <a:off x="354167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12_Q2</a:t>
              </a:r>
            </a:p>
          </p:txBody>
        </p:sp>
        <p:sp>
          <p:nvSpPr>
            <p:cNvPr id="173" name="TextBox 173"/>
            <p:cNvSpPr txBox="1"/>
            <p:nvPr/>
          </p:nvSpPr>
          <p:spPr>
            <a:xfrm rot="-2700000">
              <a:off x="541925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12_Q3</a:t>
              </a:r>
            </a:p>
          </p:txBody>
        </p:sp>
        <p:sp>
          <p:nvSpPr>
            <p:cNvPr id="174" name="TextBox 174"/>
            <p:cNvSpPr txBox="1"/>
            <p:nvPr/>
          </p:nvSpPr>
          <p:spPr>
            <a:xfrm rot="-2700000">
              <a:off x="729683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12_Q4</a:t>
              </a:r>
            </a:p>
          </p:txBody>
        </p:sp>
        <p:sp>
          <p:nvSpPr>
            <p:cNvPr id="175" name="TextBox 175"/>
            <p:cNvSpPr txBox="1"/>
            <p:nvPr/>
          </p:nvSpPr>
          <p:spPr>
            <a:xfrm rot="-2700000">
              <a:off x="917441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13_Q1</a:t>
              </a:r>
            </a:p>
          </p:txBody>
        </p:sp>
        <p:sp>
          <p:nvSpPr>
            <p:cNvPr id="176" name="TextBox 176"/>
            <p:cNvSpPr txBox="1"/>
            <p:nvPr/>
          </p:nvSpPr>
          <p:spPr>
            <a:xfrm rot="-2700000">
              <a:off x="1105199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13_Q2</a:t>
              </a:r>
            </a:p>
          </p:txBody>
        </p:sp>
        <p:sp>
          <p:nvSpPr>
            <p:cNvPr id="177" name="TextBox 177"/>
            <p:cNvSpPr txBox="1"/>
            <p:nvPr/>
          </p:nvSpPr>
          <p:spPr>
            <a:xfrm rot="-2700000">
              <a:off x="1292956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13_Q3</a:t>
              </a:r>
            </a:p>
          </p:txBody>
        </p:sp>
        <p:sp>
          <p:nvSpPr>
            <p:cNvPr id="178" name="TextBox 178"/>
            <p:cNvSpPr txBox="1"/>
            <p:nvPr/>
          </p:nvSpPr>
          <p:spPr>
            <a:xfrm rot="-2700000">
              <a:off x="1480714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13_Q4</a:t>
              </a:r>
            </a:p>
          </p:txBody>
        </p:sp>
        <p:sp>
          <p:nvSpPr>
            <p:cNvPr id="179" name="TextBox 179"/>
            <p:cNvSpPr txBox="1"/>
            <p:nvPr/>
          </p:nvSpPr>
          <p:spPr>
            <a:xfrm rot="-2700000">
              <a:off x="1668472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14_Q1</a:t>
              </a:r>
            </a:p>
          </p:txBody>
        </p:sp>
        <p:sp>
          <p:nvSpPr>
            <p:cNvPr id="180" name="TextBox 180"/>
            <p:cNvSpPr txBox="1"/>
            <p:nvPr/>
          </p:nvSpPr>
          <p:spPr>
            <a:xfrm rot="-2700000">
              <a:off x="1856230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14_Q2</a:t>
              </a:r>
            </a:p>
          </p:txBody>
        </p:sp>
        <p:sp>
          <p:nvSpPr>
            <p:cNvPr id="181" name="TextBox 181"/>
            <p:cNvSpPr txBox="1"/>
            <p:nvPr/>
          </p:nvSpPr>
          <p:spPr>
            <a:xfrm rot="-2700000">
              <a:off x="2043988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14_Q3</a:t>
              </a:r>
            </a:p>
          </p:txBody>
        </p:sp>
        <p:sp>
          <p:nvSpPr>
            <p:cNvPr id="182" name="TextBox 182"/>
            <p:cNvSpPr txBox="1"/>
            <p:nvPr/>
          </p:nvSpPr>
          <p:spPr>
            <a:xfrm rot="-2700000">
              <a:off x="2231746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14_Q4</a:t>
              </a:r>
            </a:p>
          </p:txBody>
        </p:sp>
        <p:sp>
          <p:nvSpPr>
            <p:cNvPr id="183" name="TextBox 183"/>
            <p:cNvSpPr txBox="1"/>
            <p:nvPr/>
          </p:nvSpPr>
          <p:spPr>
            <a:xfrm rot="-2700000">
              <a:off x="2419503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15_Q1</a:t>
              </a:r>
            </a:p>
          </p:txBody>
        </p:sp>
        <p:sp>
          <p:nvSpPr>
            <p:cNvPr id="184" name="TextBox 184"/>
            <p:cNvSpPr txBox="1"/>
            <p:nvPr/>
          </p:nvSpPr>
          <p:spPr>
            <a:xfrm rot="-2700000">
              <a:off x="2607261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15_Q2</a:t>
              </a:r>
            </a:p>
          </p:txBody>
        </p:sp>
        <p:sp>
          <p:nvSpPr>
            <p:cNvPr id="185" name="TextBox 185"/>
            <p:cNvSpPr txBox="1"/>
            <p:nvPr/>
          </p:nvSpPr>
          <p:spPr>
            <a:xfrm rot="-2700000">
              <a:off x="2795019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15_Q3</a:t>
              </a:r>
            </a:p>
          </p:txBody>
        </p:sp>
        <p:sp>
          <p:nvSpPr>
            <p:cNvPr id="186" name="TextBox 186"/>
            <p:cNvSpPr txBox="1"/>
            <p:nvPr/>
          </p:nvSpPr>
          <p:spPr>
            <a:xfrm rot="-2700000">
              <a:off x="2982777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15_Q4</a:t>
              </a:r>
            </a:p>
          </p:txBody>
        </p:sp>
        <p:sp>
          <p:nvSpPr>
            <p:cNvPr id="187" name="TextBox 187"/>
            <p:cNvSpPr txBox="1"/>
            <p:nvPr/>
          </p:nvSpPr>
          <p:spPr>
            <a:xfrm rot="-2700000">
              <a:off x="3170535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16_Q1</a:t>
              </a:r>
            </a:p>
          </p:txBody>
        </p:sp>
        <p:sp>
          <p:nvSpPr>
            <p:cNvPr id="188" name="TextBox 188"/>
            <p:cNvSpPr txBox="1"/>
            <p:nvPr/>
          </p:nvSpPr>
          <p:spPr>
            <a:xfrm rot="-2700000">
              <a:off x="3358292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16_Q2</a:t>
              </a:r>
            </a:p>
          </p:txBody>
        </p:sp>
        <p:sp>
          <p:nvSpPr>
            <p:cNvPr id="189" name="TextBox 189"/>
            <p:cNvSpPr txBox="1"/>
            <p:nvPr/>
          </p:nvSpPr>
          <p:spPr>
            <a:xfrm rot="-2700000">
              <a:off x="3546050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16_Q3</a:t>
              </a:r>
            </a:p>
          </p:txBody>
        </p:sp>
        <p:sp>
          <p:nvSpPr>
            <p:cNvPr id="190" name="TextBox 190"/>
            <p:cNvSpPr txBox="1"/>
            <p:nvPr/>
          </p:nvSpPr>
          <p:spPr>
            <a:xfrm rot="-2700000">
              <a:off x="3733808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16_Q4</a:t>
              </a:r>
            </a:p>
          </p:txBody>
        </p:sp>
        <p:sp>
          <p:nvSpPr>
            <p:cNvPr id="191" name="TextBox 191"/>
            <p:cNvSpPr txBox="1"/>
            <p:nvPr/>
          </p:nvSpPr>
          <p:spPr>
            <a:xfrm rot="-2700000">
              <a:off x="3921566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17_Q1</a:t>
              </a:r>
            </a:p>
          </p:txBody>
        </p:sp>
        <p:sp>
          <p:nvSpPr>
            <p:cNvPr id="192" name="TextBox 192"/>
            <p:cNvSpPr txBox="1"/>
            <p:nvPr/>
          </p:nvSpPr>
          <p:spPr>
            <a:xfrm rot="-2700000">
              <a:off x="4109324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17_Q2</a:t>
              </a:r>
            </a:p>
          </p:txBody>
        </p:sp>
        <p:sp>
          <p:nvSpPr>
            <p:cNvPr id="193" name="TextBox 193"/>
            <p:cNvSpPr txBox="1"/>
            <p:nvPr/>
          </p:nvSpPr>
          <p:spPr>
            <a:xfrm rot="-2700000">
              <a:off x="4297081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17_Q3</a:t>
              </a:r>
            </a:p>
          </p:txBody>
        </p:sp>
        <p:sp>
          <p:nvSpPr>
            <p:cNvPr id="194" name="TextBox 194"/>
            <p:cNvSpPr txBox="1"/>
            <p:nvPr/>
          </p:nvSpPr>
          <p:spPr>
            <a:xfrm rot="-2700000">
              <a:off x="4484839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17_Q4</a:t>
              </a:r>
            </a:p>
          </p:txBody>
        </p:sp>
        <p:sp>
          <p:nvSpPr>
            <p:cNvPr id="195" name="TextBox 195"/>
            <p:cNvSpPr txBox="1"/>
            <p:nvPr/>
          </p:nvSpPr>
          <p:spPr>
            <a:xfrm rot="-2700000">
              <a:off x="4672597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18_Q1</a:t>
              </a:r>
            </a:p>
          </p:txBody>
        </p:sp>
        <p:sp>
          <p:nvSpPr>
            <p:cNvPr id="196" name="TextBox 196"/>
            <p:cNvSpPr txBox="1"/>
            <p:nvPr/>
          </p:nvSpPr>
          <p:spPr>
            <a:xfrm rot="-2700000">
              <a:off x="4860355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18_Q2</a:t>
              </a:r>
            </a:p>
          </p:txBody>
        </p:sp>
        <p:sp>
          <p:nvSpPr>
            <p:cNvPr id="197" name="TextBox 197"/>
            <p:cNvSpPr txBox="1"/>
            <p:nvPr/>
          </p:nvSpPr>
          <p:spPr>
            <a:xfrm rot="-2700000">
              <a:off x="5048113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18_Q3</a:t>
              </a:r>
            </a:p>
          </p:txBody>
        </p:sp>
        <p:sp>
          <p:nvSpPr>
            <p:cNvPr id="198" name="TextBox 198"/>
            <p:cNvSpPr txBox="1"/>
            <p:nvPr/>
          </p:nvSpPr>
          <p:spPr>
            <a:xfrm rot="-2700000">
              <a:off x="5235870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18_Q4</a:t>
              </a:r>
            </a:p>
          </p:txBody>
        </p:sp>
        <p:sp>
          <p:nvSpPr>
            <p:cNvPr id="199" name="TextBox 199"/>
            <p:cNvSpPr txBox="1"/>
            <p:nvPr/>
          </p:nvSpPr>
          <p:spPr>
            <a:xfrm rot="-2700000">
              <a:off x="5423628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19_Q1</a:t>
              </a:r>
            </a:p>
          </p:txBody>
        </p:sp>
        <p:sp>
          <p:nvSpPr>
            <p:cNvPr id="200" name="TextBox 200"/>
            <p:cNvSpPr txBox="1"/>
            <p:nvPr/>
          </p:nvSpPr>
          <p:spPr>
            <a:xfrm rot="-2700000">
              <a:off x="5611386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19_Q2</a:t>
              </a:r>
            </a:p>
          </p:txBody>
        </p:sp>
        <p:sp>
          <p:nvSpPr>
            <p:cNvPr id="201" name="TextBox 201"/>
            <p:cNvSpPr txBox="1"/>
            <p:nvPr/>
          </p:nvSpPr>
          <p:spPr>
            <a:xfrm rot="-2700000">
              <a:off x="5799144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19_Q3</a:t>
              </a:r>
            </a:p>
          </p:txBody>
        </p:sp>
        <p:sp>
          <p:nvSpPr>
            <p:cNvPr id="202" name="TextBox 202"/>
            <p:cNvSpPr txBox="1"/>
            <p:nvPr/>
          </p:nvSpPr>
          <p:spPr>
            <a:xfrm rot="-2700000">
              <a:off x="5986902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19_Q4</a:t>
              </a:r>
            </a:p>
          </p:txBody>
        </p:sp>
        <p:sp>
          <p:nvSpPr>
            <p:cNvPr id="203" name="TextBox 203"/>
            <p:cNvSpPr txBox="1"/>
            <p:nvPr/>
          </p:nvSpPr>
          <p:spPr>
            <a:xfrm rot="-2700000">
              <a:off x="6174660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20_Q1</a:t>
              </a:r>
            </a:p>
          </p:txBody>
        </p:sp>
        <p:sp>
          <p:nvSpPr>
            <p:cNvPr id="204" name="TextBox 204"/>
            <p:cNvSpPr txBox="1"/>
            <p:nvPr/>
          </p:nvSpPr>
          <p:spPr>
            <a:xfrm rot="-2700000">
              <a:off x="6362417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20_Q2</a:t>
              </a:r>
            </a:p>
          </p:txBody>
        </p:sp>
        <p:sp>
          <p:nvSpPr>
            <p:cNvPr id="205" name="TextBox 205"/>
            <p:cNvSpPr txBox="1"/>
            <p:nvPr/>
          </p:nvSpPr>
          <p:spPr>
            <a:xfrm rot="-2700000">
              <a:off x="6550175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20_Q3</a:t>
              </a:r>
            </a:p>
          </p:txBody>
        </p:sp>
        <p:sp>
          <p:nvSpPr>
            <p:cNvPr id="206" name="TextBox 206"/>
            <p:cNvSpPr txBox="1"/>
            <p:nvPr/>
          </p:nvSpPr>
          <p:spPr>
            <a:xfrm rot="-2700000">
              <a:off x="6737933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>
                      <a:alpha val="0"/>
                    </a:srgbClr>
                  </a:solidFill>
                  <a:latin typeface="Noto Sans KR"/>
                </a:rPr>
                <a:t>20_Q4</a:t>
              </a:r>
            </a:p>
          </p:txBody>
        </p:sp>
        <p:sp>
          <p:nvSpPr>
            <p:cNvPr id="207" name="TextBox 207"/>
            <p:cNvSpPr txBox="1"/>
            <p:nvPr/>
          </p:nvSpPr>
          <p:spPr>
            <a:xfrm rot="-2700000">
              <a:off x="6925691" y="7514175"/>
              <a:ext cx="851897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21_Q1</a:t>
              </a:r>
            </a:p>
          </p:txBody>
        </p:sp>
        <p:grpSp>
          <p:nvGrpSpPr>
            <p:cNvPr id="208" name="Group 208"/>
            <p:cNvGrpSpPr>
              <a:grpSpLocks noChangeAspect="1"/>
            </p:cNvGrpSpPr>
            <p:nvPr/>
          </p:nvGrpSpPr>
          <p:grpSpPr>
            <a:xfrm>
              <a:off x="699126" y="161240"/>
              <a:ext cx="6947039" cy="6947039"/>
              <a:chOff x="0" y="0"/>
              <a:chExt cx="10287000" cy="10287000"/>
            </a:xfrm>
          </p:grpSpPr>
          <p:sp>
            <p:nvSpPr>
              <p:cNvPr id="209" name="Freeform 209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0" name="Freeform 210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1" name="Freeform 211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2" name="Freeform 212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3" name="Freeform 213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4" name="Freeform 214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5" name="TextBox 215"/>
            <p:cNvSpPr txBox="1"/>
            <p:nvPr/>
          </p:nvSpPr>
          <p:spPr>
            <a:xfrm>
              <a:off x="0" y="-38100"/>
              <a:ext cx="561901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250 </a:t>
              </a:r>
            </a:p>
          </p:txBody>
        </p:sp>
        <p:sp>
          <p:nvSpPr>
            <p:cNvPr id="216" name="TextBox 216"/>
            <p:cNvSpPr txBox="1"/>
            <p:nvPr/>
          </p:nvSpPr>
          <p:spPr>
            <a:xfrm>
              <a:off x="0" y="1351308"/>
              <a:ext cx="561901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200 </a:t>
              </a:r>
            </a:p>
          </p:txBody>
        </p:sp>
        <p:sp>
          <p:nvSpPr>
            <p:cNvPr id="217" name="TextBox 217"/>
            <p:cNvSpPr txBox="1"/>
            <p:nvPr/>
          </p:nvSpPr>
          <p:spPr>
            <a:xfrm>
              <a:off x="0" y="2740716"/>
              <a:ext cx="561901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150 </a:t>
              </a:r>
            </a:p>
          </p:txBody>
        </p:sp>
        <p:sp>
          <p:nvSpPr>
            <p:cNvPr id="218" name="TextBox 218"/>
            <p:cNvSpPr txBox="1"/>
            <p:nvPr/>
          </p:nvSpPr>
          <p:spPr>
            <a:xfrm>
              <a:off x="0" y="4130123"/>
              <a:ext cx="561901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100 </a:t>
              </a:r>
            </a:p>
          </p:txBody>
        </p:sp>
        <p:sp>
          <p:nvSpPr>
            <p:cNvPr id="219" name="TextBox 219"/>
            <p:cNvSpPr txBox="1"/>
            <p:nvPr/>
          </p:nvSpPr>
          <p:spPr>
            <a:xfrm>
              <a:off x="161615" y="5519531"/>
              <a:ext cx="400286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50 </a:t>
              </a:r>
            </a:p>
          </p:txBody>
        </p:sp>
        <p:sp>
          <p:nvSpPr>
            <p:cNvPr id="220" name="TextBox 220"/>
            <p:cNvSpPr txBox="1"/>
            <p:nvPr/>
          </p:nvSpPr>
          <p:spPr>
            <a:xfrm>
              <a:off x="323230" y="6908939"/>
              <a:ext cx="238670" cy="360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69"/>
                </a:lnSpc>
              </a:pPr>
              <a:r>
                <a:rPr lang="en-US" sz="1620">
                  <a:solidFill>
                    <a:srgbClr val="FFFFFF"/>
                  </a:solidFill>
                  <a:latin typeface="Noto Sans KR"/>
                </a:rPr>
                <a:t>0 </a:t>
              </a:r>
            </a:p>
          </p:txBody>
        </p:sp>
        <p:grpSp>
          <p:nvGrpSpPr>
            <p:cNvPr id="221" name="Group 221"/>
            <p:cNvGrpSpPr>
              <a:grpSpLocks noChangeAspect="1"/>
            </p:cNvGrpSpPr>
            <p:nvPr/>
          </p:nvGrpSpPr>
          <p:grpSpPr>
            <a:xfrm>
              <a:off x="699126" y="161240"/>
              <a:ext cx="6947039" cy="6947039"/>
              <a:chOff x="0" y="0"/>
              <a:chExt cx="10287000" cy="10287000"/>
            </a:xfrm>
          </p:grpSpPr>
          <p:sp>
            <p:nvSpPr>
              <p:cNvPr id="222" name="Freeform 222"/>
              <p:cNvSpPr/>
              <p:nvPr/>
            </p:nvSpPr>
            <p:spPr>
              <a:xfrm>
                <a:off x="75514" y="9200968"/>
                <a:ext cx="346621" cy="144003"/>
              </a:xfrm>
              <a:custGeom>
                <a:avLst/>
                <a:gdLst/>
                <a:ahLst/>
                <a:cxnLst/>
                <a:rect l="l" t="t" r="r" b="b"/>
                <a:pathLst>
                  <a:path w="346621" h="144003">
                    <a:moveTo>
                      <a:pt x="127000" y="80786"/>
                    </a:moveTo>
                    <a:cubicBezTo>
                      <a:pt x="126843" y="45827"/>
                      <a:pt x="98459" y="17570"/>
                      <a:pt x="63500" y="17570"/>
                    </a:cubicBezTo>
                    <a:cubicBezTo>
                      <a:pt x="28540" y="17570"/>
                      <a:pt x="156" y="45827"/>
                      <a:pt x="0" y="80786"/>
                    </a:cubicBezTo>
                    <a:cubicBezTo>
                      <a:pt x="156" y="115745"/>
                      <a:pt x="28540" y="144003"/>
                      <a:pt x="63500" y="144003"/>
                    </a:cubicBezTo>
                    <a:cubicBezTo>
                      <a:pt x="98459" y="144003"/>
                      <a:pt x="126843" y="115745"/>
                      <a:pt x="127000" y="80786"/>
                    </a:cubicBezTo>
                    <a:close/>
                    <a:moveTo>
                      <a:pt x="58406" y="52669"/>
                    </a:moveTo>
                    <a:lnTo>
                      <a:pt x="68593" y="108904"/>
                    </a:lnTo>
                    <a:lnTo>
                      <a:pt x="346620" y="56234"/>
                    </a:lnTo>
                    <a:lnTo>
                      <a:pt x="336433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23" name="Freeform 223"/>
              <p:cNvSpPr/>
              <p:nvPr/>
            </p:nvSpPr>
            <p:spPr>
              <a:xfrm>
                <a:off x="353541" y="9128132"/>
                <a:ext cx="348508" cy="164169"/>
              </a:xfrm>
              <a:custGeom>
                <a:avLst/>
                <a:gdLst/>
                <a:ahLst/>
                <a:cxnLst/>
                <a:rect l="l" t="t" r="r" b="b"/>
                <a:pathLst>
                  <a:path w="348508" h="164169">
                    <a:moveTo>
                      <a:pt x="127000" y="100953"/>
                    </a:moveTo>
                    <a:cubicBezTo>
                      <a:pt x="126843" y="65994"/>
                      <a:pt x="98459" y="37736"/>
                      <a:pt x="63500" y="37736"/>
                    </a:cubicBezTo>
                    <a:cubicBezTo>
                      <a:pt x="28540" y="37736"/>
                      <a:pt x="156" y="65994"/>
                      <a:pt x="0" y="100953"/>
                    </a:cubicBezTo>
                    <a:cubicBezTo>
                      <a:pt x="156" y="135912"/>
                      <a:pt x="28540" y="164169"/>
                      <a:pt x="63500" y="164169"/>
                    </a:cubicBezTo>
                    <a:cubicBezTo>
                      <a:pt x="98459" y="164169"/>
                      <a:pt x="126843" y="135912"/>
                      <a:pt x="127000" y="100953"/>
                    </a:cubicBezTo>
                    <a:close/>
                    <a:moveTo>
                      <a:pt x="56519" y="73244"/>
                    </a:moveTo>
                    <a:lnTo>
                      <a:pt x="70480" y="128662"/>
                    </a:lnTo>
                    <a:lnTo>
                      <a:pt x="348507" y="55418"/>
                    </a:lnTo>
                    <a:lnTo>
                      <a:pt x="334546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24" name="Freeform 224"/>
              <p:cNvSpPr/>
              <p:nvPr/>
            </p:nvSpPr>
            <p:spPr>
              <a:xfrm>
                <a:off x="631568" y="9011272"/>
                <a:ext cx="352281" cy="207785"/>
              </a:xfrm>
              <a:custGeom>
                <a:avLst/>
                <a:gdLst/>
                <a:ahLst/>
                <a:cxnLst/>
                <a:rect l="l" t="t" r="r" b="b"/>
                <a:pathLst>
                  <a:path w="352281" h="207785">
                    <a:moveTo>
                      <a:pt x="127000" y="144569"/>
                    </a:moveTo>
                    <a:cubicBezTo>
                      <a:pt x="126843" y="109610"/>
                      <a:pt x="98459" y="81353"/>
                      <a:pt x="63500" y="81353"/>
                    </a:cubicBezTo>
                    <a:cubicBezTo>
                      <a:pt x="28540" y="81353"/>
                      <a:pt x="156" y="109610"/>
                      <a:pt x="0" y="144569"/>
                    </a:cubicBezTo>
                    <a:cubicBezTo>
                      <a:pt x="156" y="179528"/>
                      <a:pt x="28540" y="207785"/>
                      <a:pt x="63500" y="207785"/>
                    </a:cubicBezTo>
                    <a:cubicBezTo>
                      <a:pt x="98459" y="207785"/>
                      <a:pt x="126843" y="179528"/>
                      <a:pt x="127000" y="144569"/>
                    </a:cubicBezTo>
                    <a:close/>
                    <a:moveTo>
                      <a:pt x="52746" y="118096"/>
                    </a:moveTo>
                    <a:lnTo>
                      <a:pt x="74254" y="171043"/>
                    </a:lnTo>
                    <a:lnTo>
                      <a:pt x="352281" y="52949"/>
                    </a:lnTo>
                    <a:lnTo>
                      <a:pt x="330773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25" name="Freeform 225"/>
              <p:cNvSpPr/>
              <p:nvPr/>
            </p:nvSpPr>
            <p:spPr>
              <a:xfrm>
                <a:off x="909595" y="8853046"/>
                <a:ext cx="355282" cy="247917"/>
              </a:xfrm>
              <a:custGeom>
                <a:avLst/>
                <a:gdLst/>
                <a:ahLst/>
                <a:cxnLst/>
                <a:rect l="l" t="t" r="r" b="b"/>
                <a:pathLst>
                  <a:path w="355282" h="247917">
                    <a:moveTo>
                      <a:pt x="127000" y="184701"/>
                    </a:moveTo>
                    <a:cubicBezTo>
                      <a:pt x="126843" y="149742"/>
                      <a:pt x="98459" y="121484"/>
                      <a:pt x="63500" y="121484"/>
                    </a:cubicBezTo>
                    <a:cubicBezTo>
                      <a:pt x="28540" y="121484"/>
                      <a:pt x="156" y="149742"/>
                      <a:pt x="0" y="184701"/>
                    </a:cubicBezTo>
                    <a:cubicBezTo>
                      <a:pt x="156" y="219660"/>
                      <a:pt x="28540" y="247917"/>
                      <a:pt x="63500" y="247917"/>
                    </a:cubicBezTo>
                    <a:cubicBezTo>
                      <a:pt x="98459" y="247917"/>
                      <a:pt x="126843" y="219660"/>
                      <a:pt x="127000" y="184701"/>
                    </a:cubicBezTo>
                    <a:close/>
                    <a:moveTo>
                      <a:pt x="49745" y="159654"/>
                    </a:moveTo>
                    <a:lnTo>
                      <a:pt x="77254" y="209747"/>
                    </a:lnTo>
                    <a:lnTo>
                      <a:pt x="355281" y="50094"/>
                    </a:lnTo>
                    <a:lnTo>
                      <a:pt x="327772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26" name="Freeform 226"/>
              <p:cNvSpPr/>
              <p:nvPr/>
            </p:nvSpPr>
            <p:spPr>
              <a:xfrm>
                <a:off x="1187622" y="8792859"/>
                <a:ext cx="347043" cy="148449"/>
              </a:xfrm>
              <a:custGeom>
                <a:avLst/>
                <a:gdLst/>
                <a:ahLst/>
                <a:cxnLst/>
                <a:rect l="l" t="t" r="r" b="b"/>
                <a:pathLst>
                  <a:path w="347043" h="148449">
                    <a:moveTo>
                      <a:pt x="127000" y="85233"/>
                    </a:moveTo>
                    <a:cubicBezTo>
                      <a:pt x="126843" y="50274"/>
                      <a:pt x="98459" y="22017"/>
                      <a:pt x="63500" y="22017"/>
                    </a:cubicBezTo>
                    <a:cubicBezTo>
                      <a:pt x="28540" y="22017"/>
                      <a:pt x="156" y="50274"/>
                      <a:pt x="0" y="85233"/>
                    </a:cubicBezTo>
                    <a:cubicBezTo>
                      <a:pt x="156" y="120192"/>
                      <a:pt x="28540" y="148449"/>
                      <a:pt x="63500" y="148449"/>
                    </a:cubicBezTo>
                    <a:cubicBezTo>
                      <a:pt x="98459" y="148449"/>
                      <a:pt x="126843" y="120192"/>
                      <a:pt x="127000" y="85233"/>
                    </a:cubicBezTo>
                    <a:close/>
                    <a:moveTo>
                      <a:pt x="57984" y="57196"/>
                    </a:moveTo>
                    <a:lnTo>
                      <a:pt x="69016" y="113271"/>
                    </a:lnTo>
                    <a:lnTo>
                      <a:pt x="347043" y="56075"/>
                    </a:lnTo>
                    <a:lnTo>
                      <a:pt x="336011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27" name="Freeform 227"/>
              <p:cNvSpPr/>
              <p:nvPr/>
            </p:nvSpPr>
            <p:spPr>
              <a:xfrm>
                <a:off x="1465649" y="8695885"/>
                <a:ext cx="350649" cy="188228"/>
              </a:xfrm>
              <a:custGeom>
                <a:avLst/>
                <a:gdLst/>
                <a:ahLst/>
                <a:cxnLst/>
                <a:rect l="l" t="t" r="r" b="b"/>
                <a:pathLst>
                  <a:path w="350649" h="188228">
                    <a:moveTo>
                      <a:pt x="127000" y="125011"/>
                    </a:moveTo>
                    <a:cubicBezTo>
                      <a:pt x="126843" y="90052"/>
                      <a:pt x="98459" y="61795"/>
                      <a:pt x="63500" y="61795"/>
                    </a:cubicBezTo>
                    <a:cubicBezTo>
                      <a:pt x="28540" y="61795"/>
                      <a:pt x="156" y="90052"/>
                      <a:pt x="0" y="125011"/>
                    </a:cubicBezTo>
                    <a:cubicBezTo>
                      <a:pt x="156" y="159971"/>
                      <a:pt x="28540" y="188228"/>
                      <a:pt x="63500" y="188228"/>
                    </a:cubicBezTo>
                    <a:cubicBezTo>
                      <a:pt x="98459" y="188228"/>
                      <a:pt x="126843" y="159971"/>
                      <a:pt x="127000" y="125011"/>
                    </a:cubicBezTo>
                    <a:close/>
                    <a:moveTo>
                      <a:pt x="54378" y="97932"/>
                    </a:moveTo>
                    <a:lnTo>
                      <a:pt x="72622" y="152092"/>
                    </a:lnTo>
                    <a:lnTo>
                      <a:pt x="350649" y="54159"/>
                    </a:lnTo>
                    <a:lnTo>
                      <a:pt x="332405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28" name="Freeform 228"/>
              <p:cNvSpPr/>
              <p:nvPr/>
            </p:nvSpPr>
            <p:spPr>
              <a:xfrm>
                <a:off x="1743676" y="8556518"/>
                <a:ext cx="353977" cy="229663"/>
              </a:xfrm>
              <a:custGeom>
                <a:avLst/>
                <a:gdLst/>
                <a:ahLst/>
                <a:cxnLst/>
                <a:rect l="l" t="t" r="r" b="b"/>
                <a:pathLst>
                  <a:path w="353977" h="229663">
                    <a:moveTo>
                      <a:pt x="127000" y="166446"/>
                    </a:moveTo>
                    <a:cubicBezTo>
                      <a:pt x="126843" y="131487"/>
                      <a:pt x="98459" y="103230"/>
                      <a:pt x="63500" y="103230"/>
                    </a:cubicBezTo>
                    <a:cubicBezTo>
                      <a:pt x="28540" y="103230"/>
                      <a:pt x="156" y="131487"/>
                      <a:pt x="0" y="166446"/>
                    </a:cubicBezTo>
                    <a:cubicBezTo>
                      <a:pt x="156" y="201406"/>
                      <a:pt x="28540" y="229663"/>
                      <a:pt x="63500" y="229663"/>
                    </a:cubicBezTo>
                    <a:cubicBezTo>
                      <a:pt x="98459" y="229663"/>
                      <a:pt x="126843" y="201406"/>
                      <a:pt x="127000" y="166446"/>
                    </a:cubicBezTo>
                    <a:close/>
                    <a:moveTo>
                      <a:pt x="51050" y="140726"/>
                    </a:moveTo>
                    <a:lnTo>
                      <a:pt x="75950" y="192167"/>
                    </a:lnTo>
                    <a:lnTo>
                      <a:pt x="353977" y="51440"/>
                    </a:lnTo>
                    <a:lnTo>
                      <a:pt x="329077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29" name="Freeform 229"/>
              <p:cNvSpPr/>
              <p:nvPr/>
            </p:nvSpPr>
            <p:spPr>
              <a:xfrm>
                <a:off x="2021703" y="8364655"/>
                <a:ext cx="357377" cy="280799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280799">
                    <a:moveTo>
                      <a:pt x="127000" y="217583"/>
                    </a:moveTo>
                    <a:cubicBezTo>
                      <a:pt x="126843" y="182624"/>
                      <a:pt x="98459" y="154367"/>
                      <a:pt x="63500" y="154367"/>
                    </a:cubicBezTo>
                    <a:cubicBezTo>
                      <a:pt x="28540" y="154367"/>
                      <a:pt x="156" y="182624"/>
                      <a:pt x="0" y="217583"/>
                    </a:cubicBezTo>
                    <a:cubicBezTo>
                      <a:pt x="156" y="252542"/>
                      <a:pt x="28540" y="280799"/>
                      <a:pt x="63500" y="280799"/>
                    </a:cubicBezTo>
                    <a:cubicBezTo>
                      <a:pt x="98459" y="280799"/>
                      <a:pt x="126843" y="252542"/>
                      <a:pt x="127000" y="217583"/>
                    </a:cubicBezTo>
                    <a:close/>
                    <a:moveTo>
                      <a:pt x="47650" y="193807"/>
                    </a:moveTo>
                    <a:lnTo>
                      <a:pt x="79350" y="241359"/>
                    </a:lnTo>
                    <a:lnTo>
                      <a:pt x="357377" y="47552"/>
                    </a:lnTo>
                    <a:lnTo>
                      <a:pt x="325677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30" name="Freeform 230"/>
              <p:cNvSpPr/>
              <p:nvPr/>
            </p:nvSpPr>
            <p:spPr>
              <a:xfrm>
                <a:off x="2299730" y="8284664"/>
                <a:ext cx="348765" cy="166984"/>
              </a:xfrm>
              <a:custGeom>
                <a:avLst/>
                <a:gdLst/>
                <a:ahLst/>
                <a:cxnLst/>
                <a:rect l="l" t="t" r="r" b="b"/>
                <a:pathLst>
                  <a:path w="348765" h="166984">
                    <a:moveTo>
                      <a:pt x="127000" y="103767"/>
                    </a:moveTo>
                    <a:cubicBezTo>
                      <a:pt x="126843" y="68808"/>
                      <a:pt x="98459" y="40551"/>
                      <a:pt x="63500" y="40551"/>
                    </a:cubicBezTo>
                    <a:cubicBezTo>
                      <a:pt x="28540" y="40551"/>
                      <a:pt x="156" y="68808"/>
                      <a:pt x="0" y="103767"/>
                    </a:cubicBezTo>
                    <a:cubicBezTo>
                      <a:pt x="156" y="138726"/>
                      <a:pt x="28540" y="166984"/>
                      <a:pt x="63500" y="166984"/>
                    </a:cubicBezTo>
                    <a:cubicBezTo>
                      <a:pt x="98459" y="166984"/>
                      <a:pt x="126843" y="138726"/>
                      <a:pt x="127000" y="103767"/>
                    </a:cubicBezTo>
                    <a:close/>
                    <a:moveTo>
                      <a:pt x="56262" y="76124"/>
                    </a:moveTo>
                    <a:lnTo>
                      <a:pt x="70738" y="131411"/>
                    </a:lnTo>
                    <a:lnTo>
                      <a:pt x="348765" y="55287"/>
                    </a:lnTo>
                    <a:lnTo>
                      <a:pt x="334289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31" name="Freeform 231"/>
              <p:cNvSpPr/>
              <p:nvPr/>
            </p:nvSpPr>
            <p:spPr>
              <a:xfrm>
                <a:off x="2577757" y="8176111"/>
                <a:ext cx="351595" cy="199413"/>
              </a:xfrm>
              <a:custGeom>
                <a:avLst/>
                <a:gdLst/>
                <a:ahLst/>
                <a:cxnLst/>
                <a:rect l="l" t="t" r="r" b="b"/>
                <a:pathLst>
                  <a:path w="351595" h="199413">
                    <a:moveTo>
                      <a:pt x="127000" y="136196"/>
                    </a:moveTo>
                    <a:cubicBezTo>
                      <a:pt x="126843" y="101237"/>
                      <a:pt x="98459" y="72980"/>
                      <a:pt x="63500" y="72980"/>
                    </a:cubicBezTo>
                    <a:cubicBezTo>
                      <a:pt x="28540" y="72980"/>
                      <a:pt x="156" y="101237"/>
                      <a:pt x="0" y="136196"/>
                    </a:cubicBezTo>
                    <a:cubicBezTo>
                      <a:pt x="156" y="171155"/>
                      <a:pt x="28540" y="199413"/>
                      <a:pt x="63500" y="199413"/>
                    </a:cubicBezTo>
                    <a:cubicBezTo>
                      <a:pt x="98459" y="199413"/>
                      <a:pt x="126843" y="171155"/>
                      <a:pt x="127000" y="136196"/>
                    </a:cubicBezTo>
                    <a:close/>
                    <a:moveTo>
                      <a:pt x="53432" y="109454"/>
                    </a:moveTo>
                    <a:lnTo>
                      <a:pt x="73568" y="162939"/>
                    </a:lnTo>
                    <a:lnTo>
                      <a:pt x="351595" y="53485"/>
                    </a:lnTo>
                    <a:lnTo>
                      <a:pt x="331459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32" name="Freeform 232"/>
              <p:cNvSpPr/>
              <p:nvPr/>
            </p:nvSpPr>
            <p:spPr>
              <a:xfrm>
                <a:off x="2855784" y="8020135"/>
                <a:ext cx="355145" cy="245935"/>
              </a:xfrm>
              <a:custGeom>
                <a:avLst/>
                <a:gdLst/>
                <a:ahLst/>
                <a:cxnLst/>
                <a:rect l="l" t="t" r="r" b="b"/>
                <a:pathLst>
                  <a:path w="355145" h="245935">
                    <a:moveTo>
                      <a:pt x="127000" y="182719"/>
                    </a:moveTo>
                    <a:cubicBezTo>
                      <a:pt x="126843" y="147759"/>
                      <a:pt x="98459" y="119502"/>
                      <a:pt x="63500" y="119502"/>
                    </a:cubicBezTo>
                    <a:cubicBezTo>
                      <a:pt x="28540" y="119502"/>
                      <a:pt x="156" y="147759"/>
                      <a:pt x="0" y="182719"/>
                    </a:cubicBezTo>
                    <a:cubicBezTo>
                      <a:pt x="156" y="217678"/>
                      <a:pt x="28540" y="245935"/>
                      <a:pt x="63500" y="245935"/>
                    </a:cubicBezTo>
                    <a:cubicBezTo>
                      <a:pt x="98459" y="245935"/>
                      <a:pt x="126843" y="217678"/>
                      <a:pt x="127000" y="182719"/>
                    </a:cubicBezTo>
                    <a:close/>
                    <a:moveTo>
                      <a:pt x="49882" y="157598"/>
                    </a:moveTo>
                    <a:lnTo>
                      <a:pt x="77118" y="207840"/>
                    </a:lnTo>
                    <a:lnTo>
                      <a:pt x="355145" y="50244"/>
                    </a:lnTo>
                    <a:lnTo>
                      <a:pt x="327909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33" name="Freeform 233"/>
              <p:cNvSpPr/>
              <p:nvPr/>
            </p:nvSpPr>
            <p:spPr>
              <a:xfrm>
                <a:off x="3133811" y="7810649"/>
                <a:ext cx="358337" cy="297824"/>
              </a:xfrm>
              <a:custGeom>
                <a:avLst/>
                <a:gdLst/>
                <a:ahLst/>
                <a:cxnLst/>
                <a:rect l="l" t="t" r="r" b="b"/>
                <a:pathLst>
                  <a:path w="358337" h="297824">
                    <a:moveTo>
                      <a:pt x="127000" y="234608"/>
                    </a:moveTo>
                    <a:cubicBezTo>
                      <a:pt x="126843" y="199649"/>
                      <a:pt x="98459" y="171392"/>
                      <a:pt x="63500" y="171392"/>
                    </a:cubicBezTo>
                    <a:cubicBezTo>
                      <a:pt x="28540" y="171392"/>
                      <a:pt x="156" y="199649"/>
                      <a:pt x="0" y="234608"/>
                    </a:cubicBezTo>
                    <a:cubicBezTo>
                      <a:pt x="156" y="269567"/>
                      <a:pt x="28540" y="297824"/>
                      <a:pt x="63500" y="297824"/>
                    </a:cubicBezTo>
                    <a:cubicBezTo>
                      <a:pt x="98459" y="297824"/>
                      <a:pt x="126843" y="269567"/>
                      <a:pt x="127000" y="234608"/>
                    </a:cubicBezTo>
                    <a:close/>
                    <a:moveTo>
                      <a:pt x="46690" y="211501"/>
                    </a:moveTo>
                    <a:lnTo>
                      <a:pt x="80310" y="257715"/>
                    </a:lnTo>
                    <a:lnTo>
                      <a:pt x="358337" y="46215"/>
                    </a:lnTo>
                    <a:lnTo>
                      <a:pt x="324717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34" name="Freeform 234"/>
              <p:cNvSpPr/>
              <p:nvPr/>
            </p:nvSpPr>
            <p:spPr>
              <a:xfrm>
                <a:off x="3411838" y="7680428"/>
                <a:ext cx="352977" cy="216544"/>
              </a:xfrm>
              <a:custGeom>
                <a:avLst/>
                <a:gdLst/>
                <a:ahLst/>
                <a:cxnLst/>
                <a:rect l="l" t="t" r="r" b="b"/>
                <a:pathLst>
                  <a:path w="352977" h="216544">
                    <a:moveTo>
                      <a:pt x="127000" y="153328"/>
                    </a:moveTo>
                    <a:cubicBezTo>
                      <a:pt x="126844" y="118369"/>
                      <a:pt x="98459" y="90112"/>
                      <a:pt x="63500" y="90112"/>
                    </a:cubicBezTo>
                    <a:cubicBezTo>
                      <a:pt x="28540" y="90112"/>
                      <a:pt x="156" y="118369"/>
                      <a:pt x="0" y="153328"/>
                    </a:cubicBezTo>
                    <a:cubicBezTo>
                      <a:pt x="156" y="188287"/>
                      <a:pt x="28540" y="216544"/>
                      <a:pt x="63500" y="216544"/>
                    </a:cubicBezTo>
                    <a:cubicBezTo>
                      <a:pt x="98459" y="216544"/>
                      <a:pt x="126844" y="188287"/>
                      <a:pt x="127000" y="153328"/>
                    </a:cubicBezTo>
                    <a:close/>
                    <a:moveTo>
                      <a:pt x="52050" y="127147"/>
                    </a:moveTo>
                    <a:lnTo>
                      <a:pt x="74950" y="179509"/>
                    </a:lnTo>
                    <a:lnTo>
                      <a:pt x="352977" y="52362"/>
                    </a:lnTo>
                    <a:lnTo>
                      <a:pt x="330077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35" name="Freeform 235"/>
              <p:cNvSpPr/>
              <p:nvPr/>
            </p:nvSpPr>
            <p:spPr>
              <a:xfrm>
                <a:off x="3689865" y="7544533"/>
                <a:ext cx="353650" cy="225292"/>
              </a:xfrm>
              <a:custGeom>
                <a:avLst/>
                <a:gdLst/>
                <a:ahLst/>
                <a:cxnLst/>
                <a:rect l="l" t="t" r="r" b="b"/>
                <a:pathLst>
                  <a:path w="353650" h="225292">
                    <a:moveTo>
                      <a:pt x="127000" y="162076"/>
                    </a:moveTo>
                    <a:cubicBezTo>
                      <a:pt x="126844" y="127117"/>
                      <a:pt x="98459" y="98859"/>
                      <a:pt x="63500" y="98859"/>
                    </a:cubicBezTo>
                    <a:cubicBezTo>
                      <a:pt x="28540" y="98859"/>
                      <a:pt x="156" y="127117"/>
                      <a:pt x="0" y="162076"/>
                    </a:cubicBezTo>
                    <a:cubicBezTo>
                      <a:pt x="156" y="197035"/>
                      <a:pt x="28540" y="225292"/>
                      <a:pt x="63500" y="225292"/>
                    </a:cubicBezTo>
                    <a:cubicBezTo>
                      <a:pt x="98459" y="225292"/>
                      <a:pt x="126844" y="197035"/>
                      <a:pt x="127000" y="162076"/>
                    </a:cubicBezTo>
                    <a:close/>
                    <a:moveTo>
                      <a:pt x="51378" y="136200"/>
                    </a:moveTo>
                    <a:lnTo>
                      <a:pt x="75622" y="187952"/>
                    </a:lnTo>
                    <a:lnTo>
                      <a:pt x="353649" y="51752"/>
                    </a:lnTo>
                    <a:lnTo>
                      <a:pt x="329404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36" name="Freeform 236"/>
              <p:cNvSpPr/>
              <p:nvPr/>
            </p:nvSpPr>
            <p:spPr>
              <a:xfrm>
                <a:off x="3967892" y="7348470"/>
                <a:ext cx="357630" cy="285155"/>
              </a:xfrm>
              <a:custGeom>
                <a:avLst/>
                <a:gdLst/>
                <a:ahLst/>
                <a:cxnLst/>
                <a:rect l="l" t="t" r="r" b="b"/>
                <a:pathLst>
                  <a:path w="357630" h="285155">
                    <a:moveTo>
                      <a:pt x="127000" y="221939"/>
                    </a:moveTo>
                    <a:cubicBezTo>
                      <a:pt x="126844" y="186980"/>
                      <a:pt x="98459" y="158723"/>
                      <a:pt x="63500" y="158723"/>
                    </a:cubicBezTo>
                    <a:cubicBezTo>
                      <a:pt x="28540" y="158723"/>
                      <a:pt x="156" y="186980"/>
                      <a:pt x="0" y="221939"/>
                    </a:cubicBezTo>
                    <a:cubicBezTo>
                      <a:pt x="156" y="256898"/>
                      <a:pt x="28540" y="285156"/>
                      <a:pt x="63500" y="285156"/>
                    </a:cubicBezTo>
                    <a:cubicBezTo>
                      <a:pt x="98459" y="285156"/>
                      <a:pt x="126844" y="256898"/>
                      <a:pt x="127000" y="221939"/>
                    </a:cubicBezTo>
                    <a:close/>
                    <a:moveTo>
                      <a:pt x="47396" y="198334"/>
                    </a:moveTo>
                    <a:lnTo>
                      <a:pt x="79603" y="245544"/>
                    </a:lnTo>
                    <a:lnTo>
                      <a:pt x="357630" y="47211"/>
                    </a:lnTo>
                    <a:lnTo>
                      <a:pt x="325423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37" name="Freeform 237"/>
              <p:cNvSpPr/>
              <p:nvPr/>
            </p:nvSpPr>
            <p:spPr>
              <a:xfrm>
                <a:off x="4245919" y="7068902"/>
                <a:ext cx="361447" cy="366390"/>
              </a:xfrm>
              <a:custGeom>
                <a:avLst/>
                <a:gdLst/>
                <a:ahLst/>
                <a:cxnLst/>
                <a:rect l="l" t="t" r="r" b="b"/>
                <a:pathLst>
                  <a:path w="361447" h="366390">
                    <a:moveTo>
                      <a:pt x="127000" y="303174"/>
                    </a:moveTo>
                    <a:cubicBezTo>
                      <a:pt x="126844" y="268214"/>
                      <a:pt x="98459" y="239957"/>
                      <a:pt x="63500" y="239957"/>
                    </a:cubicBezTo>
                    <a:cubicBezTo>
                      <a:pt x="28540" y="239957"/>
                      <a:pt x="156" y="268214"/>
                      <a:pt x="0" y="303174"/>
                    </a:cubicBezTo>
                    <a:cubicBezTo>
                      <a:pt x="156" y="338133"/>
                      <a:pt x="28540" y="366390"/>
                      <a:pt x="63500" y="366390"/>
                    </a:cubicBezTo>
                    <a:cubicBezTo>
                      <a:pt x="98459" y="366390"/>
                      <a:pt x="126844" y="338133"/>
                      <a:pt x="127000" y="303174"/>
                    </a:cubicBezTo>
                    <a:close/>
                    <a:moveTo>
                      <a:pt x="43580" y="282686"/>
                    </a:moveTo>
                    <a:lnTo>
                      <a:pt x="83420" y="323661"/>
                    </a:lnTo>
                    <a:lnTo>
                      <a:pt x="361447" y="40974"/>
                    </a:lnTo>
                    <a:lnTo>
                      <a:pt x="321606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38" name="Freeform 238"/>
              <p:cNvSpPr/>
              <p:nvPr/>
            </p:nvSpPr>
            <p:spPr>
              <a:xfrm>
                <a:off x="4523946" y="6971981"/>
                <a:ext cx="349987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349987" h="180625">
                    <a:moveTo>
                      <a:pt x="127000" y="117408"/>
                    </a:moveTo>
                    <a:cubicBezTo>
                      <a:pt x="126844" y="82449"/>
                      <a:pt x="98459" y="54192"/>
                      <a:pt x="63500" y="54192"/>
                    </a:cubicBezTo>
                    <a:cubicBezTo>
                      <a:pt x="28540" y="54192"/>
                      <a:pt x="156" y="82449"/>
                      <a:pt x="0" y="117408"/>
                    </a:cubicBezTo>
                    <a:cubicBezTo>
                      <a:pt x="156" y="152367"/>
                      <a:pt x="28540" y="180624"/>
                      <a:pt x="63500" y="180624"/>
                    </a:cubicBezTo>
                    <a:cubicBezTo>
                      <a:pt x="98459" y="180624"/>
                      <a:pt x="126844" y="152367"/>
                      <a:pt x="127000" y="117408"/>
                    </a:cubicBezTo>
                    <a:close/>
                    <a:moveTo>
                      <a:pt x="55040" y="90114"/>
                    </a:moveTo>
                    <a:lnTo>
                      <a:pt x="71960" y="144702"/>
                    </a:lnTo>
                    <a:lnTo>
                      <a:pt x="349987" y="54588"/>
                    </a:lnTo>
                    <a:lnTo>
                      <a:pt x="333067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39" name="Freeform 239"/>
              <p:cNvSpPr/>
              <p:nvPr/>
            </p:nvSpPr>
            <p:spPr>
              <a:xfrm>
                <a:off x="4801973" y="6834418"/>
                <a:ext cx="353858" cy="228074"/>
              </a:xfrm>
              <a:custGeom>
                <a:avLst/>
                <a:gdLst/>
                <a:ahLst/>
                <a:cxnLst/>
                <a:rect l="l" t="t" r="r" b="b"/>
                <a:pathLst>
                  <a:path w="353858" h="228074">
                    <a:moveTo>
                      <a:pt x="127000" y="164857"/>
                    </a:moveTo>
                    <a:cubicBezTo>
                      <a:pt x="126844" y="129898"/>
                      <a:pt x="98460" y="101641"/>
                      <a:pt x="63500" y="101641"/>
                    </a:cubicBezTo>
                    <a:cubicBezTo>
                      <a:pt x="28541" y="101641"/>
                      <a:pt x="156" y="129898"/>
                      <a:pt x="0" y="164857"/>
                    </a:cubicBezTo>
                    <a:cubicBezTo>
                      <a:pt x="156" y="199816"/>
                      <a:pt x="28541" y="228073"/>
                      <a:pt x="63500" y="228073"/>
                    </a:cubicBezTo>
                    <a:cubicBezTo>
                      <a:pt x="98460" y="228073"/>
                      <a:pt x="126844" y="199816"/>
                      <a:pt x="127000" y="164857"/>
                    </a:cubicBezTo>
                    <a:close/>
                    <a:moveTo>
                      <a:pt x="51168" y="139080"/>
                    </a:moveTo>
                    <a:lnTo>
                      <a:pt x="75832" y="190634"/>
                    </a:lnTo>
                    <a:lnTo>
                      <a:pt x="353858" y="51554"/>
                    </a:lnTo>
                    <a:lnTo>
                      <a:pt x="329196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40" name="Freeform 240"/>
              <p:cNvSpPr/>
              <p:nvPr/>
            </p:nvSpPr>
            <p:spPr>
              <a:xfrm>
                <a:off x="5080000" y="6599054"/>
                <a:ext cx="359676" cy="324357"/>
              </a:xfrm>
              <a:custGeom>
                <a:avLst/>
                <a:gdLst/>
                <a:ahLst/>
                <a:cxnLst/>
                <a:rect l="l" t="t" r="r" b="b"/>
                <a:pathLst>
                  <a:path w="359676" h="324357">
                    <a:moveTo>
                      <a:pt x="127000" y="261140"/>
                    </a:moveTo>
                    <a:cubicBezTo>
                      <a:pt x="126844" y="226181"/>
                      <a:pt x="98459" y="197924"/>
                      <a:pt x="63500" y="197924"/>
                    </a:cubicBezTo>
                    <a:cubicBezTo>
                      <a:pt x="28541" y="197924"/>
                      <a:pt x="156" y="226181"/>
                      <a:pt x="0" y="261140"/>
                    </a:cubicBezTo>
                    <a:cubicBezTo>
                      <a:pt x="156" y="296100"/>
                      <a:pt x="28541" y="324357"/>
                      <a:pt x="63500" y="324357"/>
                    </a:cubicBezTo>
                    <a:cubicBezTo>
                      <a:pt x="98459" y="324357"/>
                      <a:pt x="126844" y="296100"/>
                      <a:pt x="127000" y="261140"/>
                    </a:cubicBezTo>
                    <a:close/>
                    <a:moveTo>
                      <a:pt x="45351" y="239070"/>
                    </a:moveTo>
                    <a:lnTo>
                      <a:pt x="81649" y="283212"/>
                    </a:lnTo>
                    <a:lnTo>
                      <a:pt x="359676" y="44142"/>
                    </a:lnTo>
                    <a:lnTo>
                      <a:pt x="323378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41" name="Freeform 241"/>
              <p:cNvSpPr/>
              <p:nvPr/>
            </p:nvSpPr>
            <p:spPr>
              <a:xfrm>
                <a:off x="5358027" y="6381370"/>
                <a:ext cx="358611" cy="302971"/>
              </a:xfrm>
              <a:custGeom>
                <a:avLst/>
                <a:gdLst/>
                <a:ahLst/>
                <a:cxnLst/>
                <a:rect l="l" t="t" r="r" b="b"/>
                <a:pathLst>
                  <a:path w="358611" h="302971">
                    <a:moveTo>
                      <a:pt x="127000" y="239755"/>
                    </a:moveTo>
                    <a:cubicBezTo>
                      <a:pt x="126844" y="204795"/>
                      <a:pt x="98460" y="176538"/>
                      <a:pt x="63500" y="176538"/>
                    </a:cubicBezTo>
                    <a:cubicBezTo>
                      <a:pt x="28541" y="176538"/>
                      <a:pt x="156" y="204795"/>
                      <a:pt x="0" y="239755"/>
                    </a:cubicBezTo>
                    <a:cubicBezTo>
                      <a:pt x="156" y="274714"/>
                      <a:pt x="28541" y="302971"/>
                      <a:pt x="63500" y="302971"/>
                    </a:cubicBezTo>
                    <a:cubicBezTo>
                      <a:pt x="98460" y="302971"/>
                      <a:pt x="126844" y="274714"/>
                      <a:pt x="127000" y="239755"/>
                    </a:cubicBezTo>
                    <a:close/>
                    <a:moveTo>
                      <a:pt x="46415" y="216850"/>
                    </a:moveTo>
                    <a:lnTo>
                      <a:pt x="80585" y="262660"/>
                    </a:lnTo>
                    <a:lnTo>
                      <a:pt x="358612" y="45810"/>
                    </a:lnTo>
                    <a:lnTo>
                      <a:pt x="324442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42" name="Freeform 242"/>
              <p:cNvSpPr/>
              <p:nvPr/>
            </p:nvSpPr>
            <p:spPr>
              <a:xfrm>
                <a:off x="5636054" y="6187879"/>
                <a:ext cx="357307" cy="279612"/>
              </a:xfrm>
              <a:custGeom>
                <a:avLst/>
                <a:gdLst/>
                <a:ahLst/>
                <a:cxnLst/>
                <a:rect l="l" t="t" r="r" b="b"/>
                <a:pathLst>
                  <a:path w="357307" h="279612">
                    <a:moveTo>
                      <a:pt x="127000" y="216396"/>
                    </a:moveTo>
                    <a:cubicBezTo>
                      <a:pt x="126844" y="181436"/>
                      <a:pt x="98460" y="153179"/>
                      <a:pt x="63500" y="153179"/>
                    </a:cubicBezTo>
                    <a:cubicBezTo>
                      <a:pt x="28541" y="153179"/>
                      <a:pt x="156" y="181436"/>
                      <a:pt x="0" y="216396"/>
                    </a:cubicBezTo>
                    <a:cubicBezTo>
                      <a:pt x="156" y="251355"/>
                      <a:pt x="28541" y="279612"/>
                      <a:pt x="63500" y="279612"/>
                    </a:cubicBezTo>
                    <a:cubicBezTo>
                      <a:pt x="98460" y="279612"/>
                      <a:pt x="126844" y="251355"/>
                      <a:pt x="127000" y="216396"/>
                    </a:cubicBezTo>
                    <a:close/>
                    <a:moveTo>
                      <a:pt x="47720" y="192573"/>
                    </a:moveTo>
                    <a:lnTo>
                      <a:pt x="79280" y="240219"/>
                    </a:lnTo>
                    <a:lnTo>
                      <a:pt x="357307" y="47646"/>
                    </a:lnTo>
                    <a:lnTo>
                      <a:pt x="325747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43" name="Freeform 243"/>
              <p:cNvSpPr/>
              <p:nvPr/>
            </p:nvSpPr>
            <p:spPr>
              <a:xfrm>
                <a:off x="5914081" y="5983429"/>
                <a:ext cx="357989" cy="291490"/>
              </a:xfrm>
              <a:custGeom>
                <a:avLst/>
                <a:gdLst/>
                <a:ahLst/>
                <a:cxnLst/>
                <a:rect l="l" t="t" r="r" b="b"/>
                <a:pathLst>
                  <a:path w="357989" h="291490">
                    <a:moveTo>
                      <a:pt x="127000" y="228273"/>
                    </a:moveTo>
                    <a:cubicBezTo>
                      <a:pt x="126844" y="193314"/>
                      <a:pt x="98460" y="165057"/>
                      <a:pt x="63500" y="165057"/>
                    </a:cubicBezTo>
                    <a:cubicBezTo>
                      <a:pt x="28541" y="165057"/>
                      <a:pt x="156" y="193314"/>
                      <a:pt x="0" y="228273"/>
                    </a:cubicBezTo>
                    <a:cubicBezTo>
                      <a:pt x="156" y="263232"/>
                      <a:pt x="28541" y="291490"/>
                      <a:pt x="63500" y="291490"/>
                    </a:cubicBezTo>
                    <a:cubicBezTo>
                      <a:pt x="98460" y="291490"/>
                      <a:pt x="126844" y="263232"/>
                      <a:pt x="127000" y="228273"/>
                    </a:cubicBezTo>
                    <a:close/>
                    <a:moveTo>
                      <a:pt x="47038" y="204917"/>
                    </a:moveTo>
                    <a:lnTo>
                      <a:pt x="79962" y="251629"/>
                    </a:lnTo>
                    <a:lnTo>
                      <a:pt x="357990" y="46712"/>
                    </a:lnTo>
                    <a:lnTo>
                      <a:pt x="325065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44" name="Freeform 244"/>
              <p:cNvSpPr/>
              <p:nvPr/>
            </p:nvSpPr>
            <p:spPr>
              <a:xfrm>
                <a:off x="6192108" y="5713533"/>
                <a:ext cx="361065" cy="356469"/>
              </a:xfrm>
              <a:custGeom>
                <a:avLst/>
                <a:gdLst/>
                <a:ahLst/>
                <a:cxnLst/>
                <a:rect l="l" t="t" r="r" b="b"/>
                <a:pathLst>
                  <a:path w="361065" h="356469">
                    <a:moveTo>
                      <a:pt x="127000" y="293252"/>
                    </a:moveTo>
                    <a:cubicBezTo>
                      <a:pt x="126844" y="258293"/>
                      <a:pt x="98460" y="230035"/>
                      <a:pt x="63500" y="230035"/>
                    </a:cubicBezTo>
                    <a:cubicBezTo>
                      <a:pt x="28541" y="230035"/>
                      <a:pt x="156" y="258293"/>
                      <a:pt x="0" y="293252"/>
                    </a:cubicBezTo>
                    <a:cubicBezTo>
                      <a:pt x="156" y="328211"/>
                      <a:pt x="28541" y="356469"/>
                      <a:pt x="63500" y="356469"/>
                    </a:cubicBezTo>
                    <a:cubicBezTo>
                      <a:pt x="98460" y="356469"/>
                      <a:pt x="126844" y="328211"/>
                      <a:pt x="127000" y="293252"/>
                    </a:cubicBezTo>
                    <a:close/>
                    <a:moveTo>
                      <a:pt x="43963" y="272400"/>
                    </a:moveTo>
                    <a:lnTo>
                      <a:pt x="83038" y="314104"/>
                    </a:lnTo>
                    <a:lnTo>
                      <a:pt x="361065" y="41704"/>
                    </a:lnTo>
                    <a:lnTo>
                      <a:pt x="321990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45" name="Freeform 245"/>
              <p:cNvSpPr/>
              <p:nvPr/>
            </p:nvSpPr>
            <p:spPr>
              <a:xfrm>
                <a:off x="6470135" y="5375928"/>
                <a:ext cx="363241" cy="421673"/>
              </a:xfrm>
              <a:custGeom>
                <a:avLst/>
                <a:gdLst/>
                <a:ahLst/>
                <a:cxnLst/>
                <a:rect l="l" t="t" r="r" b="b"/>
                <a:pathLst>
                  <a:path w="363241" h="421673">
                    <a:moveTo>
                      <a:pt x="127000" y="358457"/>
                    </a:moveTo>
                    <a:cubicBezTo>
                      <a:pt x="126844" y="323498"/>
                      <a:pt x="98460" y="295241"/>
                      <a:pt x="63500" y="295241"/>
                    </a:cubicBezTo>
                    <a:cubicBezTo>
                      <a:pt x="28541" y="295241"/>
                      <a:pt x="156" y="323498"/>
                      <a:pt x="0" y="358457"/>
                    </a:cubicBezTo>
                    <a:cubicBezTo>
                      <a:pt x="156" y="393416"/>
                      <a:pt x="28541" y="421674"/>
                      <a:pt x="63500" y="421674"/>
                    </a:cubicBezTo>
                    <a:cubicBezTo>
                      <a:pt x="98460" y="421674"/>
                      <a:pt x="126844" y="393416"/>
                      <a:pt x="127000" y="358457"/>
                    </a:cubicBezTo>
                    <a:close/>
                    <a:moveTo>
                      <a:pt x="41785" y="339883"/>
                    </a:moveTo>
                    <a:lnTo>
                      <a:pt x="85214" y="377032"/>
                    </a:lnTo>
                    <a:lnTo>
                      <a:pt x="363242" y="37149"/>
                    </a:lnTo>
                    <a:lnTo>
                      <a:pt x="319813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46" name="Freeform 246"/>
              <p:cNvSpPr/>
              <p:nvPr/>
            </p:nvSpPr>
            <p:spPr>
              <a:xfrm>
                <a:off x="6748163" y="5147620"/>
                <a:ext cx="358980" cy="310099"/>
              </a:xfrm>
              <a:custGeom>
                <a:avLst/>
                <a:gdLst/>
                <a:ahLst/>
                <a:cxnLst/>
                <a:rect l="l" t="t" r="r" b="b"/>
                <a:pathLst>
                  <a:path w="358980" h="310099">
                    <a:moveTo>
                      <a:pt x="127000" y="246883"/>
                    </a:moveTo>
                    <a:cubicBezTo>
                      <a:pt x="126843" y="211924"/>
                      <a:pt x="98459" y="183666"/>
                      <a:pt x="63500" y="183666"/>
                    </a:cubicBezTo>
                    <a:cubicBezTo>
                      <a:pt x="28540" y="183666"/>
                      <a:pt x="156" y="211924"/>
                      <a:pt x="0" y="246883"/>
                    </a:cubicBezTo>
                    <a:cubicBezTo>
                      <a:pt x="156" y="281842"/>
                      <a:pt x="28540" y="310100"/>
                      <a:pt x="63500" y="310100"/>
                    </a:cubicBezTo>
                    <a:cubicBezTo>
                      <a:pt x="98459" y="310100"/>
                      <a:pt x="126843" y="281842"/>
                      <a:pt x="127000" y="246883"/>
                    </a:cubicBezTo>
                    <a:close/>
                    <a:moveTo>
                      <a:pt x="46046" y="224257"/>
                    </a:moveTo>
                    <a:lnTo>
                      <a:pt x="80952" y="269509"/>
                    </a:lnTo>
                    <a:lnTo>
                      <a:pt x="358979" y="45252"/>
                    </a:lnTo>
                    <a:lnTo>
                      <a:pt x="324074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47" name="Freeform 247"/>
              <p:cNvSpPr/>
              <p:nvPr/>
            </p:nvSpPr>
            <p:spPr>
              <a:xfrm>
                <a:off x="7026189" y="4898803"/>
                <a:ext cx="360149" cy="334659"/>
              </a:xfrm>
              <a:custGeom>
                <a:avLst/>
                <a:gdLst/>
                <a:ahLst/>
                <a:cxnLst/>
                <a:rect l="l" t="t" r="r" b="b"/>
                <a:pathLst>
                  <a:path w="360149" h="334659">
                    <a:moveTo>
                      <a:pt x="127000" y="271443"/>
                    </a:moveTo>
                    <a:cubicBezTo>
                      <a:pt x="126843" y="236484"/>
                      <a:pt x="98460" y="208226"/>
                      <a:pt x="63500" y="208226"/>
                    </a:cubicBezTo>
                    <a:cubicBezTo>
                      <a:pt x="28540" y="208226"/>
                      <a:pt x="157" y="236484"/>
                      <a:pt x="0" y="271443"/>
                    </a:cubicBezTo>
                    <a:cubicBezTo>
                      <a:pt x="157" y="306402"/>
                      <a:pt x="28540" y="334660"/>
                      <a:pt x="63500" y="334660"/>
                    </a:cubicBezTo>
                    <a:cubicBezTo>
                      <a:pt x="98460" y="334660"/>
                      <a:pt x="126843" y="306402"/>
                      <a:pt x="127000" y="271443"/>
                    </a:cubicBezTo>
                    <a:close/>
                    <a:moveTo>
                      <a:pt x="44879" y="249769"/>
                    </a:moveTo>
                    <a:lnTo>
                      <a:pt x="82121" y="293118"/>
                    </a:lnTo>
                    <a:lnTo>
                      <a:pt x="360149" y="43350"/>
                    </a:lnTo>
                    <a:lnTo>
                      <a:pt x="322906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48" name="Freeform 248"/>
              <p:cNvSpPr/>
              <p:nvPr/>
            </p:nvSpPr>
            <p:spPr>
              <a:xfrm>
                <a:off x="7304216" y="4538889"/>
                <a:ext cx="363848" cy="444806"/>
              </a:xfrm>
              <a:custGeom>
                <a:avLst/>
                <a:gdLst/>
                <a:ahLst/>
                <a:cxnLst/>
                <a:rect l="l" t="t" r="r" b="b"/>
                <a:pathLst>
                  <a:path w="363848" h="444806">
                    <a:moveTo>
                      <a:pt x="127000" y="381589"/>
                    </a:moveTo>
                    <a:cubicBezTo>
                      <a:pt x="126844" y="346630"/>
                      <a:pt x="98460" y="318372"/>
                      <a:pt x="63500" y="318372"/>
                    </a:cubicBezTo>
                    <a:cubicBezTo>
                      <a:pt x="28540" y="318372"/>
                      <a:pt x="157" y="346630"/>
                      <a:pt x="0" y="381589"/>
                    </a:cubicBezTo>
                    <a:cubicBezTo>
                      <a:pt x="157" y="416548"/>
                      <a:pt x="28540" y="444806"/>
                      <a:pt x="63500" y="444806"/>
                    </a:cubicBezTo>
                    <a:cubicBezTo>
                      <a:pt x="98460" y="444806"/>
                      <a:pt x="126844" y="416548"/>
                      <a:pt x="127000" y="381589"/>
                    </a:cubicBezTo>
                    <a:close/>
                    <a:moveTo>
                      <a:pt x="41179" y="363748"/>
                    </a:moveTo>
                    <a:lnTo>
                      <a:pt x="85822" y="399429"/>
                    </a:lnTo>
                    <a:lnTo>
                      <a:pt x="363849" y="35681"/>
                    </a:lnTo>
                    <a:lnTo>
                      <a:pt x="319205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49" name="Freeform 249"/>
              <p:cNvSpPr/>
              <p:nvPr/>
            </p:nvSpPr>
            <p:spPr>
              <a:xfrm>
                <a:off x="7582243" y="4144771"/>
                <a:ext cx="364541" cy="475175"/>
              </a:xfrm>
              <a:custGeom>
                <a:avLst/>
                <a:gdLst/>
                <a:ahLst/>
                <a:cxnLst/>
                <a:rect l="l" t="t" r="r" b="b"/>
                <a:pathLst>
                  <a:path w="364541" h="475175">
                    <a:moveTo>
                      <a:pt x="127000" y="411959"/>
                    </a:moveTo>
                    <a:cubicBezTo>
                      <a:pt x="126844" y="377000"/>
                      <a:pt x="98460" y="348742"/>
                      <a:pt x="63500" y="348742"/>
                    </a:cubicBezTo>
                    <a:cubicBezTo>
                      <a:pt x="28541" y="348742"/>
                      <a:pt x="157" y="377000"/>
                      <a:pt x="0" y="411959"/>
                    </a:cubicBezTo>
                    <a:cubicBezTo>
                      <a:pt x="157" y="446918"/>
                      <a:pt x="28541" y="475175"/>
                      <a:pt x="63500" y="475175"/>
                    </a:cubicBezTo>
                    <a:cubicBezTo>
                      <a:pt x="98460" y="475175"/>
                      <a:pt x="126844" y="446918"/>
                      <a:pt x="127000" y="411959"/>
                    </a:cubicBezTo>
                    <a:close/>
                    <a:moveTo>
                      <a:pt x="40486" y="395021"/>
                    </a:moveTo>
                    <a:lnTo>
                      <a:pt x="86514" y="428896"/>
                    </a:lnTo>
                    <a:lnTo>
                      <a:pt x="364541" y="33875"/>
                    </a:lnTo>
                    <a:lnTo>
                      <a:pt x="318514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50" name="Freeform 250"/>
              <p:cNvSpPr/>
              <p:nvPr/>
            </p:nvSpPr>
            <p:spPr>
              <a:xfrm>
                <a:off x="7860271" y="4023917"/>
                <a:ext cx="351727" cy="201009"/>
              </a:xfrm>
              <a:custGeom>
                <a:avLst/>
                <a:gdLst/>
                <a:ahLst/>
                <a:cxnLst/>
                <a:rect l="l" t="t" r="r" b="b"/>
                <a:pathLst>
                  <a:path w="351727" h="201009">
                    <a:moveTo>
                      <a:pt x="127000" y="137792"/>
                    </a:moveTo>
                    <a:cubicBezTo>
                      <a:pt x="126843" y="102833"/>
                      <a:pt x="98459" y="74575"/>
                      <a:pt x="63500" y="74575"/>
                    </a:cubicBezTo>
                    <a:cubicBezTo>
                      <a:pt x="28540" y="74575"/>
                      <a:pt x="156" y="102833"/>
                      <a:pt x="0" y="137792"/>
                    </a:cubicBezTo>
                    <a:cubicBezTo>
                      <a:pt x="156" y="172751"/>
                      <a:pt x="28540" y="201008"/>
                      <a:pt x="63500" y="201008"/>
                    </a:cubicBezTo>
                    <a:cubicBezTo>
                      <a:pt x="98459" y="201008"/>
                      <a:pt x="126843" y="172751"/>
                      <a:pt x="127000" y="137792"/>
                    </a:cubicBezTo>
                    <a:close/>
                    <a:moveTo>
                      <a:pt x="53299" y="111099"/>
                    </a:moveTo>
                    <a:lnTo>
                      <a:pt x="73700" y="164484"/>
                    </a:lnTo>
                    <a:lnTo>
                      <a:pt x="351727" y="53385"/>
                    </a:lnTo>
                    <a:lnTo>
                      <a:pt x="331326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51" name="Freeform 251"/>
              <p:cNvSpPr/>
              <p:nvPr/>
            </p:nvSpPr>
            <p:spPr>
              <a:xfrm>
                <a:off x="8138297" y="3751405"/>
                <a:ext cx="361297" cy="362421"/>
              </a:xfrm>
              <a:custGeom>
                <a:avLst/>
                <a:gdLst/>
                <a:ahLst/>
                <a:cxnLst/>
                <a:rect l="l" t="t" r="r" b="b"/>
                <a:pathLst>
                  <a:path w="361297" h="362421">
                    <a:moveTo>
                      <a:pt x="127000" y="299204"/>
                    </a:moveTo>
                    <a:cubicBezTo>
                      <a:pt x="126843" y="264245"/>
                      <a:pt x="98460" y="235987"/>
                      <a:pt x="63500" y="235987"/>
                    </a:cubicBezTo>
                    <a:cubicBezTo>
                      <a:pt x="28540" y="235987"/>
                      <a:pt x="157" y="264245"/>
                      <a:pt x="0" y="299204"/>
                    </a:cubicBezTo>
                    <a:cubicBezTo>
                      <a:pt x="157" y="334163"/>
                      <a:pt x="28540" y="362421"/>
                      <a:pt x="63500" y="362421"/>
                    </a:cubicBezTo>
                    <a:cubicBezTo>
                      <a:pt x="98460" y="362421"/>
                      <a:pt x="126843" y="334163"/>
                      <a:pt x="127000" y="299204"/>
                    </a:cubicBezTo>
                    <a:close/>
                    <a:moveTo>
                      <a:pt x="43731" y="278572"/>
                    </a:moveTo>
                    <a:lnTo>
                      <a:pt x="83270" y="319836"/>
                    </a:lnTo>
                    <a:lnTo>
                      <a:pt x="361297" y="41264"/>
                    </a:lnTo>
                    <a:lnTo>
                      <a:pt x="321758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52" name="Freeform 252"/>
              <p:cNvSpPr/>
              <p:nvPr/>
            </p:nvSpPr>
            <p:spPr>
              <a:xfrm>
                <a:off x="8416324" y="3393641"/>
                <a:ext cx="363769" cy="441613"/>
              </a:xfrm>
              <a:custGeom>
                <a:avLst/>
                <a:gdLst/>
                <a:ahLst/>
                <a:cxnLst/>
                <a:rect l="l" t="t" r="r" b="b"/>
                <a:pathLst>
                  <a:path w="363769" h="441613">
                    <a:moveTo>
                      <a:pt x="127000" y="378396"/>
                    </a:moveTo>
                    <a:cubicBezTo>
                      <a:pt x="126844" y="343437"/>
                      <a:pt x="98460" y="315180"/>
                      <a:pt x="63500" y="315180"/>
                    </a:cubicBezTo>
                    <a:cubicBezTo>
                      <a:pt x="28540" y="315180"/>
                      <a:pt x="157" y="343437"/>
                      <a:pt x="0" y="378396"/>
                    </a:cubicBezTo>
                    <a:cubicBezTo>
                      <a:pt x="157" y="413355"/>
                      <a:pt x="28540" y="441613"/>
                      <a:pt x="63500" y="441613"/>
                    </a:cubicBezTo>
                    <a:cubicBezTo>
                      <a:pt x="98460" y="441613"/>
                      <a:pt x="126844" y="413355"/>
                      <a:pt x="127000" y="378396"/>
                    </a:cubicBezTo>
                    <a:close/>
                    <a:moveTo>
                      <a:pt x="41258" y="360457"/>
                    </a:moveTo>
                    <a:lnTo>
                      <a:pt x="85742" y="396335"/>
                    </a:lnTo>
                    <a:lnTo>
                      <a:pt x="363770" y="35879"/>
                    </a:lnTo>
                    <a:lnTo>
                      <a:pt x="319285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53" name="Freeform 253"/>
              <p:cNvSpPr/>
              <p:nvPr/>
            </p:nvSpPr>
            <p:spPr>
              <a:xfrm>
                <a:off x="8694351" y="2750993"/>
                <a:ext cx="367604" cy="723804"/>
              </a:xfrm>
              <a:custGeom>
                <a:avLst/>
                <a:gdLst/>
                <a:ahLst/>
                <a:cxnLst/>
                <a:rect l="l" t="t" r="r" b="b"/>
                <a:pathLst>
                  <a:path w="367604" h="723804">
                    <a:moveTo>
                      <a:pt x="127000" y="660588"/>
                    </a:moveTo>
                    <a:cubicBezTo>
                      <a:pt x="126844" y="625628"/>
                      <a:pt x="98460" y="597371"/>
                      <a:pt x="63500" y="597371"/>
                    </a:cubicBezTo>
                    <a:cubicBezTo>
                      <a:pt x="28541" y="597371"/>
                      <a:pt x="157" y="625628"/>
                      <a:pt x="0" y="660588"/>
                    </a:cubicBezTo>
                    <a:cubicBezTo>
                      <a:pt x="157" y="695547"/>
                      <a:pt x="28541" y="723804"/>
                      <a:pt x="63500" y="723804"/>
                    </a:cubicBezTo>
                    <a:cubicBezTo>
                      <a:pt x="98460" y="723804"/>
                      <a:pt x="126844" y="695547"/>
                      <a:pt x="127000" y="660588"/>
                    </a:cubicBezTo>
                    <a:close/>
                    <a:moveTo>
                      <a:pt x="37423" y="648904"/>
                    </a:moveTo>
                    <a:lnTo>
                      <a:pt x="89578" y="672271"/>
                    </a:lnTo>
                    <a:lnTo>
                      <a:pt x="367604" y="23367"/>
                    </a:lnTo>
                    <a:lnTo>
                      <a:pt x="315450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54" name="Freeform 254"/>
              <p:cNvSpPr/>
              <p:nvPr/>
            </p:nvSpPr>
            <p:spPr>
              <a:xfrm>
                <a:off x="8972379" y="2331103"/>
                <a:ext cx="364934" cy="494790"/>
              </a:xfrm>
              <a:custGeom>
                <a:avLst/>
                <a:gdLst/>
                <a:ahLst/>
                <a:cxnLst/>
                <a:rect l="l" t="t" r="r" b="b"/>
                <a:pathLst>
                  <a:path w="364934" h="494790">
                    <a:moveTo>
                      <a:pt x="127000" y="431574"/>
                    </a:moveTo>
                    <a:cubicBezTo>
                      <a:pt x="126843" y="396614"/>
                      <a:pt x="98460" y="368357"/>
                      <a:pt x="63500" y="368357"/>
                    </a:cubicBezTo>
                    <a:cubicBezTo>
                      <a:pt x="28540" y="368357"/>
                      <a:pt x="156" y="396614"/>
                      <a:pt x="0" y="431574"/>
                    </a:cubicBezTo>
                    <a:cubicBezTo>
                      <a:pt x="156" y="466533"/>
                      <a:pt x="28540" y="494790"/>
                      <a:pt x="63500" y="494790"/>
                    </a:cubicBezTo>
                    <a:cubicBezTo>
                      <a:pt x="98460" y="494790"/>
                      <a:pt x="126843" y="466533"/>
                      <a:pt x="127000" y="431574"/>
                    </a:cubicBezTo>
                    <a:close/>
                    <a:moveTo>
                      <a:pt x="40093" y="415183"/>
                    </a:moveTo>
                    <a:lnTo>
                      <a:pt x="86906" y="447964"/>
                    </a:lnTo>
                    <a:lnTo>
                      <a:pt x="364933" y="32781"/>
                    </a:lnTo>
                    <a:lnTo>
                      <a:pt x="318120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55" name="Freeform 255"/>
              <p:cNvSpPr/>
              <p:nvPr/>
            </p:nvSpPr>
            <p:spPr>
              <a:xfrm>
                <a:off x="9250405" y="2229685"/>
                <a:ext cx="350023" cy="181025"/>
              </a:xfrm>
              <a:custGeom>
                <a:avLst/>
                <a:gdLst/>
                <a:ahLst/>
                <a:cxnLst/>
                <a:rect l="l" t="t" r="r" b="b"/>
                <a:pathLst>
                  <a:path w="350023" h="181025">
                    <a:moveTo>
                      <a:pt x="127000" y="117808"/>
                    </a:moveTo>
                    <a:cubicBezTo>
                      <a:pt x="126844" y="82849"/>
                      <a:pt x="98460" y="54592"/>
                      <a:pt x="63500" y="54592"/>
                    </a:cubicBezTo>
                    <a:cubicBezTo>
                      <a:pt x="28540" y="54592"/>
                      <a:pt x="157" y="82849"/>
                      <a:pt x="0" y="117808"/>
                    </a:cubicBezTo>
                    <a:cubicBezTo>
                      <a:pt x="157" y="152768"/>
                      <a:pt x="28540" y="181025"/>
                      <a:pt x="63500" y="181025"/>
                    </a:cubicBezTo>
                    <a:cubicBezTo>
                      <a:pt x="98460" y="181025"/>
                      <a:pt x="126844" y="152768"/>
                      <a:pt x="127000" y="117808"/>
                    </a:cubicBezTo>
                    <a:close/>
                    <a:moveTo>
                      <a:pt x="55005" y="90526"/>
                    </a:moveTo>
                    <a:lnTo>
                      <a:pt x="71996" y="145091"/>
                    </a:lnTo>
                    <a:lnTo>
                      <a:pt x="350023" y="54566"/>
                    </a:lnTo>
                    <a:lnTo>
                      <a:pt x="333033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56" name="Freeform 256"/>
              <p:cNvSpPr/>
              <p:nvPr/>
            </p:nvSpPr>
            <p:spPr>
              <a:xfrm>
                <a:off x="9528432" y="1888545"/>
                <a:ext cx="363513" cy="431639"/>
              </a:xfrm>
              <a:custGeom>
                <a:avLst/>
                <a:gdLst/>
                <a:ahLst/>
                <a:cxnLst/>
                <a:rect l="l" t="t" r="r" b="b"/>
                <a:pathLst>
                  <a:path w="363513" h="431639">
                    <a:moveTo>
                      <a:pt x="127000" y="368423"/>
                    </a:moveTo>
                    <a:cubicBezTo>
                      <a:pt x="126844" y="333464"/>
                      <a:pt x="98460" y="305206"/>
                      <a:pt x="63500" y="305206"/>
                    </a:cubicBezTo>
                    <a:cubicBezTo>
                      <a:pt x="28540" y="305206"/>
                      <a:pt x="157" y="333464"/>
                      <a:pt x="0" y="368423"/>
                    </a:cubicBezTo>
                    <a:cubicBezTo>
                      <a:pt x="157" y="403382"/>
                      <a:pt x="28540" y="431640"/>
                      <a:pt x="63500" y="431640"/>
                    </a:cubicBezTo>
                    <a:cubicBezTo>
                      <a:pt x="98460" y="431640"/>
                      <a:pt x="126844" y="403382"/>
                      <a:pt x="127000" y="368423"/>
                    </a:cubicBezTo>
                    <a:close/>
                    <a:moveTo>
                      <a:pt x="41515" y="350170"/>
                    </a:moveTo>
                    <a:lnTo>
                      <a:pt x="85486" y="386676"/>
                    </a:lnTo>
                    <a:lnTo>
                      <a:pt x="363513" y="36506"/>
                    </a:lnTo>
                    <a:lnTo>
                      <a:pt x="319542" y="0"/>
                    </a:lnTo>
                    <a:close/>
                  </a:path>
                </a:pathLst>
              </a:custGeom>
              <a:solidFill>
                <a:srgbClr val="B1060F"/>
              </a:solidFill>
            </p:spPr>
          </p:sp>
          <p:sp>
            <p:nvSpPr>
              <p:cNvPr id="257" name="Freeform 257"/>
              <p:cNvSpPr/>
              <p:nvPr/>
            </p:nvSpPr>
            <p:spPr>
              <a:xfrm>
                <a:off x="9806460" y="1664999"/>
                <a:ext cx="405027" cy="305016"/>
              </a:xfrm>
              <a:custGeom>
                <a:avLst/>
                <a:gdLst/>
                <a:ahLst/>
                <a:cxnLst/>
                <a:rect l="l" t="t" r="r" b="b"/>
                <a:pathLst>
                  <a:path w="405027" h="305016">
                    <a:moveTo>
                      <a:pt x="127000" y="241799"/>
                    </a:moveTo>
                    <a:cubicBezTo>
                      <a:pt x="126843" y="206840"/>
                      <a:pt x="98459" y="178583"/>
                      <a:pt x="63500" y="178583"/>
                    </a:cubicBezTo>
                    <a:cubicBezTo>
                      <a:pt x="28540" y="178583"/>
                      <a:pt x="156" y="206840"/>
                      <a:pt x="0" y="241799"/>
                    </a:cubicBezTo>
                    <a:cubicBezTo>
                      <a:pt x="156" y="276759"/>
                      <a:pt x="28540" y="305016"/>
                      <a:pt x="63500" y="305016"/>
                    </a:cubicBezTo>
                    <a:cubicBezTo>
                      <a:pt x="98459" y="305016"/>
                      <a:pt x="126843" y="276759"/>
                      <a:pt x="127000" y="241799"/>
                    </a:cubicBezTo>
                    <a:close/>
                    <a:moveTo>
                      <a:pt x="48543" y="217451"/>
                    </a:moveTo>
                    <a:lnTo>
                      <a:pt x="78456" y="266148"/>
                    </a:lnTo>
                    <a:lnTo>
                      <a:pt x="356482" y="87565"/>
                    </a:lnTo>
                    <a:lnTo>
                      <a:pt x="326570" y="38869"/>
                    </a:lnTo>
                    <a:close/>
                    <a:moveTo>
                      <a:pt x="405027" y="63217"/>
                    </a:moveTo>
                    <a:cubicBezTo>
                      <a:pt x="404870" y="28258"/>
                      <a:pt x="376487" y="0"/>
                      <a:pt x="341527" y="0"/>
                    </a:cubicBezTo>
                    <a:cubicBezTo>
                      <a:pt x="306567" y="0"/>
                      <a:pt x="278183" y="28258"/>
                      <a:pt x="278027" y="63217"/>
                    </a:cubicBezTo>
                    <a:cubicBezTo>
                      <a:pt x="278183" y="98176"/>
                      <a:pt x="306567" y="126434"/>
                      <a:pt x="341527" y="126434"/>
                    </a:cubicBezTo>
                    <a:cubicBezTo>
                      <a:pt x="376487" y="126434"/>
                      <a:pt x="404870" y="98176"/>
                      <a:pt x="405027" y="63217"/>
                    </a:cubicBezTo>
                    <a:close/>
                  </a:path>
                </a:pathLst>
              </a:custGeom>
              <a:solidFill>
                <a:srgbClr val="B1060F"/>
              </a:solidFill>
            </p:spPr>
          </p:sp>
        </p:grpSp>
      </p:grpSp>
      <p:sp>
        <p:nvSpPr>
          <p:cNvPr id="258" name="TextBox 258"/>
          <p:cNvSpPr txBox="1"/>
          <p:nvPr/>
        </p:nvSpPr>
        <p:spPr>
          <a:xfrm>
            <a:off x="27544" y="-25400"/>
            <a:ext cx="10303537" cy="116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7"/>
              </a:lnSpc>
            </a:pPr>
            <a:r>
              <a:rPr lang="en-US" sz="6962" dirty="0" err="1">
                <a:solidFill>
                  <a:srgbClr val="FFFFFF"/>
                </a:solidFill>
                <a:ea typeface="Gothic A1 Bold"/>
              </a:rPr>
              <a:t>연구</a:t>
            </a:r>
            <a:r>
              <a:rPr lang="en-US" sz="6962" dirty="0">
                <a:solidFill>
                  <a:srgbClr val="FFFFFF"/>
                </a:solidFill>
                <a:ea typeface="Gothic A1 Bold"/>
              </a:rPr>
              <a:t> </a:t>
            </a:r>
            <a:r>
              <a:rPr lang="en-US" sz="6962" dirty="0" err="1">
                <a:solidFill>
                  <a:srgbClr val="FFFFFF"/>
                </a:solidFill>
                <a:ea typeface="Gothic A1 Bold"/>
              </a:rPr>
              <a:t>배경</a:t>
            </a:r>
            <a:r>
              <a:rPr lang="en-US" sz="6962" dirty="0">
                <a:solidFill>
                  <a:srgbClr val="FFFFFF"/>
                </a:solidFill>
                <a:ea typeface="Gothic A1 Bold"/>
              </a:rPr>
              <a:t> - Why Netflix ?</a:t>
            </a:r>
          </a:p>
        </p:txBody>
      </p:sp>
      <p:sp>
        <p:nvSpPr>
          <p:cNvPr id="259" name="TextBox 259"/>
          <p:cNvSpPr txBox="1"/>
          <p:nvPr/>
        </p:nvSpPr>
        <p:spPr>
          <a:xfrm>
            <a:off x="2014668" y="3200948"/>
            <a:ext cx="2389518" cy="103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othic A1 Medium"/>
              </a:rPr>
              <a:t>Total revenue</a:t>
            </a:r>
          </a:p>
        </p:txBody>
      </p:sp>
      <p:sp>
        <p:nvSpPr>
          <p:cNvPr id="260" name="TextBox 260"/>
          <p:cNvSpPr txBox="1"/>
          <p:nvPr/>
        </p:nvSpPr>
        <p:spPr>
          <a:xfrm>
            <a:off x="7636268" y="3179722"/>
            <a:ext cx="3221137" cy="103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othic A1 Medium"/>
              </a:rPr>
              <a:t>Tech development</a:t>
            </a:r>
          </a:p>
        </p:txBody>
      </p:sp>
      <p:sp>
        <p:nvSpPr>
          <p:cNvPr id="261" name="TextBox 261"/>
          <p:cNvSpPr txBox="1"/>
          <p:nvPr/>
        </p:nvSpPr>
        <p:spPr>
          <a:xfrm>
            <a:off x="663997" y="2109601"/>
            <a:ext cx="17527158" cy="62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DB515"/>
                </a:solidFill>
                <a:ea typeface="Gothic A1 Medium"/>
              </a:rPr>
              <a:t>넷플릭스는 </a:t>
            </a:r>
            <a:r>
              <a:rPr lang="en-US" sz="3700">
                <a:solidFill>
                  <a:srgbClr val="FFFFFF"/>
                </a:solidFill>
                <a:latin typeface="Gothic A1 Medium"/>
              </a:rPr>
              <a:t>OTT와 스트리밍 서비스 개념을 대중화시킨 사업자로</a:t>
            </a:r>
            <a:r>
              <a:rPr lang="en-US" sz="3700">
                <a:solidFill>
                  <a:srgbClr val="FDB515"/>
                </a:solidFill>
                <a:latin typeface="Gothic A1 Medium"/>
              </a:rPr>
              <a:t> 1위</a:t>
            </a:r>
            <a:r>
              <a:rPr lang="en-US" sz="3700">
                <a:solidFill>
                  <a:srgbClr val="FFFFFF"/>
                </a:solidFill>
                <a:ea typeface="Gothic A1 Medium"/>
              </a:rPr>
              <a:t>를 이어가고 있다.</a:t>
            </a:r>
            <a:r>
              <a:rPr lang="en-US" sz="3700">
                <a:solidFill>
                  <a:srgbClr val="FDB515"/>
                </a:solidFill>
                <a:latin typeface="Gothic A1 Medium"/>
              </a:rPr>
              <a:t> </a:t>
            </a:r>
          </a:p>
        </p:txBody>
      </p:sp>
      <p:sp>
        <p:nvSpPr>
          <p:cNvPr id="262" name="TextBox 262"/>
          <p:cNvSpPr txBox="1"/>
          <p:nvPr/>
        </p:nvSpPr>
        <p:spPr>
          <a:xfrm>
            <a:off x="14475687" y="3200948"/>
            <a:ext cx="1514078" cy="103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othic A1 Medium"/>
              </a:rPr>
              <a:t>Pay user</a:t>
            </a:r>
          </a:p>
        </p:txBody>
      </p:sp>
      <p:sp>
        <p:nvSpPr>
          <p:cNvPr id="263" name="TextBox 263"/>
          <p:cNvSpPr txBox="1"/>
          <p:nvPr/>
        </p:nvSpPr>
        <p:spPr>
          <a:xfrm>
            <a:off x="10448526" y="666750"/>
            <a:ext cx="2291953" cy="52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>
                <a:solidFill>
                  <a:srgbClr val="FFFFFF"/>
                </a:solidFill>
                <a:latin typeface="Gothic A1 Medium"/>
              </a:rPr>
              <a:t>(Worldwide)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04612" y="2865256"/>
            <a:ext cx="7478779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6"/>
              </a:lnSpc>
            </a:pPr>
            <a:r>
              <a:rPr lang="en-US" sz="12987">
                <a:solidFill>
                  <a:srgbClr val="FDB515"/>
                </a:solidFill>
                <a:latin typeface="Gothic A1 Bold"/>
              </a:rPr>
              <a:t>SUBJECT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" y="-25400"/>
            <a:ext cx="1742609" cy="1150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72"/>
              </a:lnSpc>
            </a:pPr>
            <a:r>
              <a:rPr lang="en-US" sz="6837">
                <a:solidFill>
                  <a:srgbClr val="FFFFFF"/>
                </a:solidFill>
                <a:ea typeface="Gothic A1 Bold"/>
              </a:rPr>
              <a:t>주제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8858" y="5505418"/>
            <a:ext cx="15610284" cy="8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0"/>
              </a:lnSpc>
            </a:pPr>
            <a:r>
              <a:rPr lang="en-US" sz="5035">
                <a:solidFill>
                  <a:srgbClr val="FFFFFF"/>
                </a:solidFill>
                <a:latin typeface="Gothic A1 Bold"/>
              </a:rPr>
              <a:t>Netflix Content 구성 변수들과 Netflix Viewpoint 분석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6210" y="2941911"/>
            <a:ext cx="7715581" cy="3667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6"/>
              </a:lnSpc>
            </a:pPr>
            <a:r>
              <a:rPr lang="en-US" sz="12987">
                <a:solidFill>
                  <a:srgbClr val="EA847A"/>
                </a:solidFill>
                <a:latin typeface="Gothic A1 Bold"/>
              </a:rPr>
              <a:t>Our Goals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68481" y="5523910"/>
            <a:ext cx="13351041" cy="2361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Gothic A1 Bold"/>
              </a:rPr>
              <a:t>Netflix 데이터를 활용하여 Viewpoint의 관계 시각화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Gothic A1 Bold"/>
              </a:rPr>
              <a:t>Netflix 데이터를 활용하여 Viewpoint 예측 모델 개발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-15875"/>
            <a:ext cx="1682974" cy="110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2"/>
              </a:lnSpc>
            </a:pPr>
            <a:r>
              <a:rPr lang="en-US" sz="6601">
                <a:solidFill>
                  <a:srgbClr val="FFFFFF"/>
                </a:solidFill>
                <a:ea typeface="Gothic A1 Bold"/>
              </a:rPr>
              <a:t>목표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454" y="5413375"/>
            <a:ext cx="9248811" cy="93992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883629" y="3079837"/>
            <a:ext cx="9312643" cy="7477039"/>
            <a:chOff x="0" y="0"/>
            <a:chExt cx="7467600" cy="5995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3084" t="773" r="4353" b="29831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163655" y="5140048"/>
            <a:ext cx="1053005" cy="84635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1" y="1529407"/>
            <a:ext cx="9403953" cy="246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968" lvl="1" indent="-378984">
              <a:lnSpc>
                <a:spcPts val="4915"/>
              </a:lnSpc>
              <a:buFont typeface="Arial"/>
              <a:buChar char="•"/>
            </a:pPr>
            <a:r>
              <a:rPr lang="en-US" sz="3510">
                <a:solidFill>
                  <a:srgbClr val="FFFFFF"/>
                </a:solidFill>
                <a:latin typeface="Gothic A1 Medium"/>
              </a:rPr>
              <a:t>Flixpatrol</a:t>
            </a:r>
          </a:p>
          <a:p>
            <a:pPr marL="757968" lvl="1" indent="-378984">
              <a:lnSpc>
                <a:spcPts val="4915"/>
              </a:lnSpc>
              <a:buFont typeface="Arial"/>
              <a:buChar char="•"/>
            </a:pPr>
            <a:r>
              <a:rPr lang="en-US" sz="3510">
                <a:solidFill>
                  <a:srgbClr val="FFFFFF"/>
                </a:solidFill>
                <a:latin typeface="Gothic A1 Medium"/>
              </a:rPr>
              <a:t>https://flixpatrol.com/advanced-search/#</a:t>
            </a:r>
          </a:p>
          <a:p>
            <a:pPr>
              <a:lnSpc>
                <a:spcPts val="4915"/>
              </a:lnSpc>
            </a:pPr>
            <a:endParaRPr lang="en-US" sz="3510">
              <a:solidFill>
                <a:srgbClr val="FFFFFF"/>
              </a:solidFill>
              <a:latin typeface="Gothic A1 Medium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007" y="-6350"/>
            <a:ext cx="3896817" cy="107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7"/>
              </a:lnSpc>
            </a:pPr>
            <a:r>
              <a:rPr lang="en-US" sz="6476">
                <a:solidFill>
                  <a:srgbClr val="FFFFFF"/>
                </a:solidFill>
                <a:latin typeface="Gothic A1 Bold"/>
              </a:rPr>
              <a:t>Data 수집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62922" y="3309966"/>
            <a:ext cx="14162156" cy="28301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829246"/>
            <a:ext cx="15075548" cy="154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4"/>
              </a:lnSpc>
            </a:pPr>
            <a:r>
              <a:rPr lang="en-US" sz="2853">
                <a:solidFill>
                  <a:srgbClr val="FFFFFF"/>
                </a:solidFill>
                <a:latin typeface="Gothic A1 Medium"/>
              </a:rPr>
              <a:t>   2. Kaggle </a:t>
            </a:r>
          </a:p>
          <a:p>
            <a:pPr marL="615975" lvl="1" indent="-307987">
              <a:lnSpc>
                <a:spcPts val="3994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Gothic A1 Medium"/>
              </a:rPr>
              <a:t>https://www.kaggle.com/ashishgup/netflix-rotten-tomatoes-metacritic-imdb</a:t>
            </a:r>
          </a:p>
          <a:p>
            <a:pPr>
              <a:lnSpc>
                <a:spcPts val="3994"/>
              </a:lnSpc>
            </a:pPr>
            <a:endParaRPr lang="en-US" sz="2853">
              <a:solidFill>
                <a:srgbClr val="FFFFFF"/>
              </a:solidFill>
              <a:latin typeface="Gothic A1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299" y="-6350"/>
            <a:ext cx="3662991" cy="221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87"/>
              </a:lnSpc>
            </a:pPr>
            <a:r>
              <a:rPr lang="en-US" sz="6419">
                <a:solidFill>
                  <a:srgbClr val="FFFFFF"/>
                </a:solidFill>
                <a:latin typeface="Gothic A1 Bold"/>
              </a:rPr>
              <a:t>Data 수집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062922" y="6319719"/>
            <a:ext cx="14162156" cy="3722663"/>
            <a:chOff x="0" y="0"/>
            <a:chExt cx="18882875" cy="496355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8871800" cy="1915641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075" y="1910010"/>
              <a:ext cx="18871800" cy="126475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075" y="3185845"/>
              <a:ext cx="18871800" cy="1777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912629">
            <a:off x="3391882" y="3472339"/>
            <a:ext cx="655820" cy="13662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6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6870946">
            <a:off x="12612944" y="5482004"/>
            <a:ext cx="837621" cy="174504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003018" y="1298576"/>
            <a:ext cx="13987765" cy="4873115"/>
            <a:chOff x="0" y="0"/>
            <a:chExt cx="18650353" cy="649748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/>
            <a:srcRect t="7309" b="7309"/>
            <a:stretch>
              <a:fillRect/>
            </a:stretch>
          </p:blipFill>
          <p:spPr>
            <a:xfrm>
              <a:off x="0" y="0"/>
              <a:ext cx="18637653" cy="161717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2700" y="1702479"/>
              <a:ext cx="18637653" cy="1735811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28348" y="3471701"/>
              <a:ext cx="18622005" cy="175417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28348" y="5248149"/>
              <a:ext cx="18622005" cy="1249337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3950110" y="6323799"/>
            <a:ext cx="3130021" cy="91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2667">
                <a:solidFill>
                  <a:srgbClr val="F25452"/>
                </a:solidFill>
                <a:ea typeface="Gothic A1 Medium"/>
              </a:rPr>
              <a:t>필요없다고 판단하여 </a:t>
            </a:r>
          </a:p>
          <a:p>
            <a:pPr algn="ctr">
              <a:lnSpc>
                <a:spcPts val="3734"/>
              </a:lnSpc>
            </a:pPr>
            <a:r>
              <a:rPr lang="en-US" sz="2667">
                <a:solidFill>
                  <a:srgbClr val="F25452"/>
                </a:solidFill>
                <a:latin typeface="Gothic A1 Medium"/>
              </a:rPr>
              <a:t>drop시킨 변수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299" y="-6350"/>
            <a:ext cx="3662991" cy="221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87"/>
              </a:lnSpc>
            </a:pPr>
            <a:r>
              <a:rPr lang="en-US" sz="6419">
                <a:solidFill>
                  <a:srgbClr val="FFFFFF"/>
                </a:solidFill>
                <a:latin typeface="Gothic A1 Bold"/>
              </a:rPr>
              <a:t>Data 정제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3343154"/>
            <a:ext cx="3485288" cy="91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2667">
                <a:solidFill>
                  <a:srgbClr val="10AEEC"/>
                </a:solidFill>
                <a:ea typeface="Gothic A1 Medium"/>
              </a:rPr>
              <a:t>시간부족으로 </a:t>
            </a:r>
          </a:p>
          <a:p>
            <a:pPr algn="ctr">
              <a:lnSpc>
                <a:spcPts val="3734"/>
              </a:lnSpc>
            </a:pPr>
            <a:r>
              <a:rPr lang="en-US" sz="2667">
                <a:solidFill>
                  <a:srgbClr val="10AEEC"/>
                </a:solidFill>
                <a:ea typeface="Gothic A1 Medium"/>
              </a:rPr>
              <a:t>확인하지 못한 변수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7067" y="8028107"/>
            <a:ext cx="15733866" cy="1604821"/>
            <a:chOff x="0" y="0"/>
            <a:chExt cx="20978489" cy="213976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0" y="0"/>
              <a:ext cx="20978489" cy="106988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0" y="1069881"/>
              <a:ext cx="20978489" cy="1069881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368681" y="7199806"/>
            <a:ext cx="3019558" cy="64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5"/>
              </a:lnSpc>
            </a:pPr>
            <a:r>
              <a:rPr lang="en-US" sz="3861">
                <a:solidFill>
                  <a:srgbClr val="F1F0F0"/>
                </a:solidFill>
                <a:ea typeface="Gothic A1 Medium"/>
              </a:rPr>
              <a:t>최종 Data Set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8986" t="10871" r="18192" b="10087"/>
          <a:stretch>
            <a:fillRect/>
          </a:stretch>
        </p:blipFill>
        <p:spPr>
          <a:xfrm>
            <a:off x="5123256" y="354452"/>
            <a:ext cx="8041488" cy="101178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527" y="-6350"/>
            <a:ext cx="3116792" cy="107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7"/>
              </a:lnSpc>
            </a:pPr>
            <a:r>
              <a:rPr lang="en-US" sz="6476">
                <a:solidFill>
                  <a:srgbClr val="FFFFFF"/>
                </a:solidFill>
                <a:latin typeface="Gothic A1 Bold"/>
              </a:rPr>
              <a:t>START 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39899" y="2460045"/>
            <a:ext cx="8162562" cy="839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2"/>
              </a:lnSpc>
            </a:pPr>
            <a:r>
              <a:rPr lang="en-US" sz="3330">
                <a:solidFill>
                  <a:srgbClr val="FFFFFF"/>
                </a:solidFill>
                <a:latin typeface="Gothic A1 Medium"/>
              </a:rPr>
              <a:t>1. 넷플릭스 업데이트일과 Viewpoint의 분석</a:t>
            </a:r>
          </a:p>
          <a:p>
            <a:pPr>
              <a:lnSpc>
                <a:spcPts val="4662"/>
              </a:lnSpc>
            </a:pPr>
            <a:r>
              <a:rPr lang="en-US" sz="3330">
                <a:solidFill>
                  <a:srgbClr val="FFFFFF"/>
                </a:solidFill>
                <a:latin typeface="Gothic A1 Medium"/>
              </a:rPr>
              <a:t>- 연도별, 월별, 일별, 요일별</a:t>
            </a:r>
          </a:p>
          <a:p>
            <a:pPr>
              <a:lnSpc>
                <a:spcPts val="4662"/>
              </a:lnSpc>
            </a:pPr>
            <a:endParaRPr lang="en-US" sz="3330">
              <a:solidFill>
                <a:srgbClr val="FFFFFF"/>
              </a:solidFill>
              <a:latin typeface="Gothic A1 Medium"/>
            </a:endParaRPr>
          </a:p>
          <a:p>
            <a:pPr>
              <a:lnSpc>
                <a:spcPts val="4662"/>
              </a:lnSpc>
            </a:pPr>
            <a:r>
              <a:rPr lang="en-US" sz="3330">
                <a:solidFill>
                  <a:srgbClr val="FFFFFF"/>
                </a:solidFill>
                <a:latin typeface="Gothic A1 Medium"/>
              </a:rPr>
              <a:t>2. 상영 국가, 태그와 Viewpoint의 분석</a:t>
            </a:r>
          </a:p>
          <a:p>
            <a:pPr>
              <a:lnSpc>
                <a:spcPts val="4662"/>
              </a:lnSpc>
            </a:pPr>
            <a:r>
              <a:rPr lang="en-US" sz="3330">
                <a:solidFill>
                  <a:srgbClr val="FFFFFF"/>
                </a:solidFill>
                <a:latin typeface="Gothic A1 Medium"/>
              </a:rPr>
              <a:t>- </a:t>
            </a:r>
            <a:r>
              <a:rPr lang="en-US" sz="3330">
                <a:solidFill>
                  <a:srgbClr val="FDB515"/>
                </a:solidFill>
                <a:ea typeface="Gothic A1 Medium"/>
              </a:rPr>
              <a:t>상영국가 수</a:t>
            </a:r>
            <a:r>
              <a:rPr lang="en-US" sz="3330">
                <a:solidFill>
                  <a:srgbClr val="FFFFFF"/>
                </a:solidFill>
                <a:ea typeface="Gothic A1 Medium"/>
              </a:rPr>
              <a:t>를 새로운 변수로 활용</a:t>
            </a:r>
          </a:p>
          <a:p>
            <a:pPr>
              <a:lnSpc>
                <a:spcPts val="4662"/>
              </a:lnSpc>
            </a:pPr>
            <a:r>
              <a:rPr lang="en-US" sz="3330">
                <a:solidFill>
                  <a:srgbClr val="FFFFFF"/>
                </a:solidFill>
                <a:latin typeface="Gothic A1 Medium"/>
              </a:rPr>
              <a:t>- </a:t>
            </a:r>
            <a:r>
              <a:rPr lang="en-US" sz="3330">
                <a:solidFill>
                  <a:srgbClr val="FDB515"/>
                </a:solidFill>
                <a:ea typeface="Gothic A1 Medium"/>
              </a:rPr>
              <a:t>태그 수</a:t>
            </a:r>
            <a:r>
              <a:rPr lang="en-US" sz="3330">
                <a:solidFill>
                  <a:srgbClr val="FFFFFF"/>
                </a:solidFill>
                <a:ea typeface="Gothic A1 Medium"/>
              </a:rPr>
              <a:t>를 새로운 변수로 활용</a:t>
            </a:r>
          </a:p>
          <a:p>
            <a:pPr>
              <a:lnSpc>
                <a:spcPts val="4662"/>
              </a:lnSpc>
            </a:pPr>
            <a:endParaRPr lang="en-US" sz="3330">
              <a:solidFill>
                <a:srgbClr val="FFFFFF"/>
              </a:solidFill>
              <a:ea typeface="Gothic A1 Medium"/>
            </a:endParaRPr>
          </a:p>
          <a:p>
            <a:pPr>
              <a:lnSpc>
                <a:spcPts val="4662"/>
              </a:lnSpc>
            </a:pPr>
            <a:r>
              <a:rPr lang="en-US" sz="3330">
                <a:solidFill>
                  <a:srgbClr val="FFFFFF"/>
                </a:solidFill>
                <a:latin typeface="Gothic A1 Medium"/>
              </a:rPr>
              <a:t>3. 제작국가와 Viewpoint의 분석</a:t>
            </a:r>
          </a:p>
          <a:p>
            <a:pPr>
              <a:lnSpc>
                <a:spcPts val="4662"/>
              </a:lnSpc>
            </a:pPr>
            <a:endParaRPr lang="en-US" sz="3330">
              <a:solidFill>
                <a:srgbClr val="FFFFFF"/>
              </a:solidFill>
              <a:latin typeface="Gothic A1 Medium"/>
            </a:endParaRPr>
          </a:p>
          <a:p>
            <a:pPr>
              <a:lnSpc>
                <a:spcPts val="4662"/>
              </a:lnSpc>
            </a:pPr>
            <a:r>
              <a:rPr lang="en-US" sz="3330">
                <a:solidFill>
                  <a:srgbClr val="FFFFFF"/>
                </a:solidFill>
                <a:latin typeface="Gothic A1 Medium"/>
              </a:rPr>
              <a:t>4. 태그, 장르, 시청 연령과 Viewpoint의 분석</a:t>
            </a:r>
          </a:p>
          <a:p>
            <a:pPr>
              <a:lnSpc>
                <a:spcPts val="4662"/>
              </a:lnSpc>
            </a:pPr>
            <a:r>
              <a:rPr lang="en-US" sz="3330">
                <a:solidFill>
                  <a:srgbClr val="FFFFFF"/>
                </a:solidFill>
                <a:latin typeface="Gothic A1 Medium"/>
              </a:rPr>
              <a:t>- </a:t>
            </a:r>
            <a:r>
              <a:rPr lang="en-US" sz="3330">
                <a:solidFill>
                  <a:srgbClr val="FDB515"/>
                </a:solidFill>
                <a:ea typeface="Gothic A1 Medium"/>
              </a:rPr>
              <a:t>영화와 TV show를 나누어서 진행</a:t>
            </a:r>
          </a:p>
          <a:p>
            <a:pPr>
              <a:lnSpc>
                <a:spcPts val="4662"/>
              </a:lnSpc>
            </a:pPr>
            <a:endParaRPr lang="en-US" sz="3330">
              <a:solidFill>
                <a:srgbClr val="FDB515"/>
              </a:solidFill>
              <a:ea typeface="Gothic A1 Medium"/>
            </a:endParaRPr>
          </a:p>
          <a:p>
            <a:pPr>
              <a:lnSpc>
                <a:spcPts val="4662"/>
              </a:lnSpc>
            </a:pPr>
            <a:r>
              <a:rPr lang="en-US" sz="3330">
                <a:solidFill>
                  <a:srgbClr val="FFFFFF"/>
                </a:solidFill>
                <a:latin typeface="Gothic A1 Medium"/>
              </a:rPr>
              <a:t>5. (번외) 다양한 분석과 시각화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3176"/>
            <a:ext cx="3268596" cy="101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1"/>
              </a:lnSpc>
            </a:pPr>
            <a:r>
              <a:rPr lang="en-US" sz="6086">
                <a:solidFill>
                  <a:srgbClr val="FFFFFF"/>
                </a:solidFill>
                <a:ea typeface="Gothic A1 Bold"/>
              </a:rPr>
              <a:t>분석 순서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97587" y="1089026"/>
            <a:ext cx="9292829" cy="82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DB515"/>
                </a:solidFill>
                <a:latin typeface="Gothic A1 Bold"/>
              </a:rPr>
              <a:t>Viewpoint란? = 콘텐츠의 시청수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2789" y="4163219"/>
            <a:ext cx="13662423" cy="99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Gothic A1 Bold"/>
              </a:rPr>
              <a:t>Netflix release date - Viewpoint 분석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4089" y="2081963"/>
            <a:ext cx="6277216" cy="8121465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2127380" y="5857590"/>
            <a:ext cx="9010143" cy="0"/>
          </a:xfrm>
          <a:prstGeom prst="line">
            <a:avLst/>
          </a:prstGeom>
          <a:ln w="47625" cap="rnd">
            <a:solidFill>
              <a:srgbClr val="FDB515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23228" y="2523174"/>
            <a:ext cx="904710" cy="52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>
                <a:solidFill>
                  <a:srgbClr val="000000"/>
                </a:solidFill>
                <a:latin typeface="Gothic A1 Medium"/>
              </a:rPr>
              <a:t>2015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15238" y="2523174"/>
            <a:ext cx="904710" cy="52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>
                <a:solidFill>
                  <a:srgbClr val="000000"/>
                </a:solidFill>
                <a:latin typeface="Gothic A1 Medium"/>
              </a:rPr>
              <a:t>2020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8558" y="5339239"/>
            <a:ext cx="615156" cy="52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>
                <a:solidFill>
                  <a:srgbClr val="000000"/>
                </a:solidFill>
                <a:latin typeface="Gothic A1 Medium"/>
              </a:rPr>
              <a:t>4월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81510" y="7819597"/>
            <a:ext cx="682129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000000"/>
                </a:solidFill>
                <a:latin typeface="Gothic A1 Medium"/>
              </a:rPr>
              <a:t>14일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33861" y="5308911"/>
            <a:ext cx="1424553" cy="114498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246136" y="7467554"/>
            <a:ext cx="1620752" cy="130267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23000" y="2484821"/>
            <a:ext cx="1289189" cy="103618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30989" y="2378250"/>
            <a:ext cx="1289189" cy="103618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838652" y="2067046"/>
            <a:ext cx="6959996" cy="813638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844228" y="2718099"/>
            <a:ext cx="904710" cy="52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>
                <a:solidFill>
                  <a:srgbClr val="000000"/>
                </a:solidFill>
                <a:latin typeface="Gothic A1 Medium"/>
              </a:rPr>
              <a:t>2020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88795" y="5441733"/>
            <a:ext cx="615156" cy="52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>
                <a:solidFill>
                  <a:srgbClr val="000000"/>
                </a:solidFill>
                <a:latin typeface="Gothic A1 Medium"/>
              </a:rPr>
              <a:t>4월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28183" y="4976866"/>
            <a:ext cx="841375" cy="52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>
                <a:solidFill>
                  <a:srgbClr val="000000"/>
                </a:solidFill>
                <a:latin typeface="Gothic A1 Medium"/>
              </a:rPr>
              <a:t>10월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76275" y="7947443"/>
            <a:ext cx="692405" cy="42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sz="2591">
                <a:solidFill>
                  <a:srgbClr val="000000"/>
                </a:solidFill>
                <a:latin typeface="Gothic A1 Medium"/>
              </a:rPr>
              <a:t>23일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384097" y="5432910"/>
            <a:ext cx="1424553" cy="11449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36593" y="4777543"/>
            <a:ext cx="1424553" cy="114498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584307" y="2568094"/>
            <a:ext cx="1424553" cy="114498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190197" y="7625249"/>
            <a:ext cx="1424553" cy="114498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959544" y="7641652"/>
            <a:ext cx="1424553" cy="114498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25649" y="1328708"/>
            <a:ext cx="5606355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FFFFFF"/>
                </a:solidFill>
                <a:latin typeface="Gothic A1 Medium"/>
              </a:rPr>
              <a:t>Year / Month / Day 로 분리해 </a:t>
            </a:r>
            <a:r>
              <a:rPr lang="en-US" sz="2485">
                <a:solidFill>
                  <a:srgbClr val="E50914"/>
                </a:solidFill>
                <a:ea typeface="Gothic A1 Medium"/>
              </a:rPr>
              <a:t>분포</a:t>
            </a:r>
            <a:r>
              <a:rPr lang="en-US" sz="2485">
                <a:solidFill>
                  <a:srgbClr val="FFFFFF"/>
                </a:solidFill>
                <a:latin typeface="Gothic A1 Medium"/>
              </a:rPr>
              <a:t> 확인 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5866" y="50801"/>
            <a:ext cx="10922166" cy="17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FFFFFF"/>
                </a:solidFill>
                <a:latin typeface="Gothic A1 Bold"/>
              </a:rPr>
              <a:t>Netflix release date - Viewpoint 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20110" y="1328708"/>
            <a:ext cx="5321929" cy="41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FFFFFF"/>
                </a:solidFill>
                <a:latin typeface="Gothic A1 Medium"/>
              </a:rPr>
              <a:t>Year / Month / Day 와 </a:t>
            </a:r>
            <a:r>
              <a:rPr lang="en-US" sz="2485">
                <a:solidFill>
                  <a:srgbClr val="E50914"/>
                </a:solidFill>
                <a:latin typeface="Gothic A1 Medium"/>
              </a:rPr>
              <a:t>viewpoint</a:t>
            </a:r>
            <a:r>
              <a:rPr lang="en-US" sz="2485">
                <a:solidFill>
                  <a:srgbClr val="FFFFFF"/>
                </a:solidFill>
                <a:latin typeface="Gothic A1 Medium"/>
              </a:rPr>
              <a:t> 확인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49122" y="7885463"/>
            <a:ext cx="506294" cy="888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sz="2591">
                <a:solidFill>
                  <a:srgbClr val="000000"/>
                </a:solidFill>
                <a:latin typeface="Gothic A1 Medium"/>
              </a:rPr>
              <a:t>2일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715374" y="2484822"/>
            <a:ext cx="1424553" cy="1144985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022042" y="2527599"/>
            <a:ext cx="957626" cy="52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>
                <a:solidFill>
                  <a:srgbClr val="000000"/>
                </a:solidFill>
                <a:latin typeface="Gothic A1 Medium"/>
              </a:rPr>
              <a:t>2017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148800" y="1068092"/>
            <a:ext cx="1788761" cy="91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662">
                <a:solidFill>
                  <a:srgbClr val="FDB515"/>
                </a:solidFill>
                <a:latin typeface="Gothic A1 Medium"/>
              </a:rPr>
              <a:t>High Viewpoint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4060249" y="2081963"/>
            <a:ext cx="3965863" cy="8121465"/>
            <a:chOff x="0" y="0"/>
            <a:chExt cx="1902287" cy="389558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02287" cy="3895585"/>
            </a:xfrm>
            <a:custGeom>
              <a:avLst/>
              <a:gdLst/>
              <a:ahLst/>
              <a:cxnLst/>
              <a:rect l="l" t="t" r="r" b="b"/>
              <a:pathLst>
                <a:path w="1902287" h="3895585">
                  <a:moveTo>
                    <a:pt x="0" y="0"/>
                  </a:moveTo>
                  <a:lnTo>
                    <a:pt x="0" y="3895585"/>
                  </a:lnTo>
                  <a:lnTo>
                    <a:pt x="1902287" y="3895585"/>
                  </a:lnTo>
                  <a:lnTo>
                    <a:pt x="1902287" y="0"/>
                  </a:lnTo>
                  <a:lnTo>
                    <a:pt x="0" y="0"/>
                  </a:lnTo>
                  <a:close/>
                  <a:moveTo>
                    <a:pt x="1841327" y="3834626"/>
                  </a:moveTo>
                  <a:lnTo>
                    <a:pt x="59690" y="3834626"/>
                  </a:lnTo>
                  <a:lnTo>
                    <a:pt x="59690" y="59690"/>
                  </a:lnTo>
                  <a:lnTo>
                    <a:pt x="1841327" y="59690"/>
                  </a:lnTo>
                  <a:lnTo>
                    <a:pt x="1841327" y="3834626"/>
                  </a:lnTo>
                  <a:close/>
                </a:path>
              </a:pathLst>
            </a:custGeom>
            <a:solidFill>
              <a:srgbClr val="FDB515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5584150" y="2819216"/>
            <a:ext cx="1135559" cy="2012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Gothic A1 Light"/>
              </a:rPr>
              <a:t>2017년</a:t>
            </a:r>
          </a:p>
          <a:p>
            <a:pPr algn="ctr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Gothic A1 Light"/>
              </a:rPr>
              <a:t>2020년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62410" y="5794018"/>
            <a:ext cx="1779037" cy="47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Gothic A1 Light"/>
              </a:rPr>
              <a:t>4월, 10월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436526" y="8445416"/>
            <a:ext cx="1492415" cy="98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5"/>
              </a:lnSpc>
            </a:pPr>
            <a:r>
              <a:rPr lang="en-US" sz="2846">
                <a:solidFill>
                  <a:srgbClr val="FFFFFF"/>
                </a:solidFill>
                <a:latin typeface="Gothic A1 Light"/>
              </a:rPr>
              <a:t>2일, 23일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85410" y="2639729"/>
            <a:ext cx="13117180" cy="4013531"/>
            <a:chOff x="0" y="0"/>
            <a:chExt cx="17489573" cy="5351375"/>
          </a:xfrm>
        </p:grpSpPr>
        <p:grpSp>
          <p:nvGrpSpPr>
            <p:cNvPr id="3" name="Group 3"/>
            <p:cNvGrpSpPr/>
            <p:nvPr/>
          </p:nvGrpSpPr>
          <p:grpSpPr>
            <a:xfrm>
              <a:off x="4701520" y="0"/>
              <a:ext cx="8086533" cy="857496"/>
              <a:chOff x="0" y="0"/>
              <a:chExt cx="31263290" cy="331515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1263292" cy="3315159"/>
              </a:xfrm>
              <a:custGeom>
                <a:avLst/>
                <a:gdLst/>
                <a:ahLst/>
                <a:cxnLst/>
                <a:rect l="l" t="t" r="r" b="b"/>
                <a:pathLst>
                  <a:path w="31263292" h="3315159">
                    <a:moveTo>
                      <a:pt x="0" y="0"/>
                    </a:moveTo>
                    <a:lnTo>
                      <a:pt x="0" y="3315159"/>
                    </a:lnTo>
                    <a:lnTo>
                      <a:pt x="31263292" y="3315159"/>
                    </a:lnTo>
                    <a:lnTo>
                      <a:pt x="31263292" y="0"/>
                    </a:lnTo>
                    <a:lnTo>
                      <a:pt x="0" y="0"/>
                    </a:lnTo>
                    <a:close/>
                    <a:moveTo>
                      <a:pt x="31202331" y="3254199"/>
                    </a:moveTo>
                    <a:lnTo>
                      <a:pt x="59690" y="3254199"/>
                    </a:lnTo>
                    <a:lnTo>
                      <a:pt x="59690" y="59690"/>
                    </a:lnTo>
                    <a:lnTo>
                      <a:pt x="31202331" y="59690"/>
                    </a:lnTo>
                    <a:lnTo>
                      <a:pt x="31202331" y="32541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5516760" y="33679"/>
              <a:ext cx="6456053" cy="600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4"/>
                </a:lnSpc>
              </a:pPr>
              <a:r>
                <a:rPr lang="en-US" sz="2731">
                  <a:solidFill>
                    <a:srgbClr val="FDB515"/>
                  </a:solidFill>
                  <a:latin typeface="Gothic A1 Medium"/>
                </a:rPr>
                <a:t>The Creative team 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81884"/>
              <a:ext cx="17489573" cy="406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12"/>
                </a:lnSpc>
              </a:pPr>
              <a:r>
                <a:rPr lang="en-US" sz="10829">
                  <a:solidFill>
                    <a:srgbClr val="FFFFFF"/>
                  </a:solidFill>
                  <a:latin typeface="Gothic A1 Bold"/>
                </a:rPr>
                <a:t>Introducing </a:t>
              </a:r>
            </a:p>
            <a:p>
              <a:pPr algn="ctr">
                <a:lnSpc>
                  <a:spcPts val="11912"/>
                </a:lnSpc>
              </a:pPr>
              <a:r>
                <a:rPr lang="en-US" sz="10829">
                  <a:solidFill>
                    <a:srgbClr val="FFFFFF"/>
                  </a:solidFill>
                  <a:latin typeface="Gothic A1 Bold"/>
                </a:rPr>
                <a:t>our team!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413" y="50801"/>
            <a:ext cx="11547079" cy="17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FFFFFF"/>
                </a:solidFill>
                <a:latin typeface="Gothic A1 Bold"/>
              </a:rPr>
              <a:t>Released day of week - Viewpoint 분석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7251" y="2634475"/>
            <a:ext cx="4111043" cy="32306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45063" y="1514484"/>
            <a:ext cx="4023231" cy="825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0"/>
              </a:lnSpc>
            </a:pPr>
            <a:r>
              <a:rPr lang="en-US" sz="1646">
                <a:solidFill>
                  <a:srgbClr val="FFFFFF"/>
                </a:solidFill>
                <a:latin typeface="Gothic A1 Medium"/>
              </a:rPr>
              <a:t>4월의 화요일값 (627) </a:t>
            </a:r>
          </a:p>
          <a:p>
            <a:pPr algn="just">
              <a:lnSpc>
                <a:spcPts val="2140"/>
              </a:lnSpc>
            </a:pPr>
            <a:r>
              <a:rPr lang="en-US" sz="1646">
                <a:solidFill>
                  <a:srgbClr val="FFFFFF"/>
                </a:solidFill>
                <a:latin typeface="Gothic A1 Medium"/>
              </a:rPr>
              <a:t>2015.04.15 (화)에 627개 콘텐츠 업데이트 </a:t>
            </a:r>
          </a:p>
          <a:p>
            <a:pPr algn="just">
              <a:lnSpc>
                <a:spcPts val="2140"/>
              </a:lnSpc>
            </a:pPr>
            <a:r>
              <a:rPr lang="en-US" sz="1646">
                <a:solidFill>
                  <a:srgbClr val="FFFFFF"/>
                </a:solidFill>
                <a:ea typeface="Gothic A1 Medium"/>
              </a:rPr>
              <a:t>기업내부결정에 의한 특이 케이스라고 판단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alphaModFix amt="6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408091" flipH="1">
            <a:off x="2580290" y="2377870"/>
            <a:ext cx="664965" cy="138534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216658" y="1944105"/>
            <a:ext cx="4109125" cy="3920994"/>
            <a:chOff x="0" y="-95249"/>
            <a:chExt cx="5478833" cy="522799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1338" r="1338"/>
            <a:stretch>
              <a:fillRect/>
            </a:stretch>
          </p:blipFill>
          <p:spPr>
            <a:xfrm>
              <a:off x="0" y="818051"/>
              <a:ext cx="5478833" cy="4314692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759373" y="-95249"/>
              <a:ext cx="4142670" cy="638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50"/>
                </a:lnSpc>
                <a:spcBef>
                  <a:spcPct val="0"/>
                </a:spcBef>
              </a:pPr>
              <a:r>
                <a:rPr lang="en-US" sz="3038">
                  <a:solidFill>
                    <a:srgbClr val="FDB515"/>
                  </a:solidFill>
                  <a:latin typeface="Gothic A1 Medium"/>
                </a:rPr>
                <a:t>4월 평균치로 대체 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alphaModFix amt="6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-9408091" flipH="1">
              <a:off x="1869726" y="645977"/>
              <a:ext cx="888101" cy="18502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057864" y="1949382"/>
              <a:ext cx="966702" cy="776987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610051" y="3753273"/>
            <a:ext cx="2066954" cy="94304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775778" y="3034806"/>
            <a:ext cx="1735501" cy="4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FFFFFF"/>
                </a:solidFill>
                <a:ea typeface="Gothic A1 Medium"/>
              </a:rPr>
              <a:t>이상치 처리 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04608" y="6479812"/>
            <a:ext cx="3816328" cy="381632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1684" y="11684"/>
              <a:ext cx="6326632" cy="6326632"/>
            </a:xfrm>
            <a:custGeom>
              <a:avLst/>
              <a:gdLst/>
              <a:ahLst/>
              <a:cxnLst/>
              <a:rect l="l" t="t" r="r" b="b"/>
              <a:pathLst>
                <a:path w="6326632" h="6326632">
                  <a:moveTo>
                    <a:pt x="3163316" y="0"/>
                  </a:moveTo>
                  <a:cubicBezTo>
                    <a:pt x="1416304" y="0"/>
                    <a:pt x="0" y="1416304"/>
                    <a:pt x="0" y="3163316"/>
                  </a:cubicBezTo>
                  <a:cubicBezTo>
                    <a:pt x="0" y="4910328"/>
                    <a:pt x="1416304" y="6326632"/>
                    <a:pt x="3163316" y="6326632"/>
                  </a:cubicBezTo>
                  <a:cubicBezTo>
                    <a:pt x="4910328" y="6326632"/>
                    <a:pt x="6326632" y="4910328"/>
                    <a:pt x="6326632" y="3163316"/>
                  </a:cubicBezTo>
                  <a:cubicBezTo>
                    <a:pt x="6326632" y="1416304"/>
                    <a:pt x="4910328" y="0"/>
                    <a:pt x="3163316" y="0"/>
                  </a:cubicBezTo>
                  <a:close/>
                  <a:moveTo>
                    <a:pt x="3163316" y="4190746"/>
                  </a:moveTo>
                  <a:cubicBezTo>
                    <a:pt x="2595880" y="4190746"/>
                    <a:pt x="2135886" y="3730752"/>
                    <a:pt x="2135886" y="3163316"/>
                  </a:cubicBezTo>
                  <a:cubicBezTo>
                    <a:pt x="2135886" y="2595880"/>
                    <a:pt x="2595880" y="2135886"/>
                    <a:pt x="3163316" y="2135886"/>
                  </a:cubicBezTo>
                  <a:cubicBezTo>
                    <a:pt x="3730752" y="2135886"/>
                    <a:pt x="4190746" y="2595880"/>
                    <a:pt x="4190746" y="3163316"/>
                  </a:cubicBezTo>
                  <a:cubicBezTo>
                    <a:pt x="4190746" y="3730752"/>
                    <a:pt x="3730752" y="4190746"/>
                    <a:pt x="3163316" y="4190746"/>
                  </a:cubicBezTo>
                  <a:close/>
                </a:path>
              </a:pathLst>
            </a:custGeom>
            <a:blipFill>
              <a:blip r:embed="rId13"/>
              <a:stretch>
                <a:fillRect l="-6498" t="-1634" r="-6104" b="-128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282638" y="6081935"/>
            <a:ext cx="3260266" cy="276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1660">
                <a:solidFill>
                  <a:srgbClr val="FFFFFF"/>
                </a:solidFill>
                <a:ea typeface="Gothic A1 Medium"/>
              </a:rPr>
              <a:t>업데이트 요일 </a:t>
            </a:r>
            <a:r>
              <a:rPr lang="en-US" sz="1660">
                <a:solidFill>
                  <a:srgbClr val="E50914"/>
                </a:solidFill>
                <a:ea typeface="Gothic A1 Medium"/>
              </a:rPr>
              <a:t>이상치 대체 전 분포</a:t>
            </a:r>
            <a:r>
              <a:rPr lang="en-US" sz="1660">
                <a:solidFill>
                  <a:srgbClr val="FFFFFF"/>
                </a:solidFill>
                <a:latin typeface="Gothic A1 Medium"/>
              </a:rPr>
              <a:t> 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125741" y="7252781"/>
            <a:ext cx="1181431" cy="94957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41010" y="6929266"/>
            <a:ext cx="1181431" cy="949575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378588" y="6490858"/>
            <a:ext cx="3785262" cy="3785262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1684" y="11684"/>
              <a:ext cx="6326632" cy="6326632"/>
            </a:xfrm>
            <a:custGeom>
              <a:avLst/>
              <a:gdLst/>
              <a:ahLst/>
              <a:cxnLst/>
              <a:rect l="l" t="t" r="r" b="b"/>
              <a:pathLst>
                <a:path w="6326632" h="6326632">
                  <a:moveTo>
                    <a:pt x="3163316" y="0"/>
                  </a:moveTo>
                  <a:cubicBezTo>
                    <a:pt x="1416304" y="0"/>
                    <a:pt x="0" y="1416304"/>
                    <a:pt x="0" y="3163316"/>
                  </a:cubicBezTo>
                  <a:cubicBezTo>
                    <a:pt x="0" y="4910328"/>
                    <a:pt x="1416304" y="6326632"/>
                    <a:pt x="3163316" y="6326632"/>
                  </a:cubicBezTo>
                  <a:cubicBezTo>
                    <a:pt x="4910328" y="6326632"/>
                    <a:pt x="6326632" y="4910328"/>
                    <a:pt x="6326632" y="3163316"/>
                  </a:cubicBezTo>
                  <a:cubicBezTo>
                    <a:pt x="6326632" y="1416304"/>
                    <a:pt x="4910328" y="0"/>
                    <a:pt x="3163316" y="0"/>
                  </a:cubicBezTo>
                  <a:close/>
                  <a:moveTo>
                    <a:pt x="3163316" y="4190746"/>
                  </a:moveTo>
                  <a:cubicBezTo>
                    <a:pt x="2595880" y="4190746"/>
                    <a:pt x="2135886" y="3730752"/>
                    <a:pt x="2135886" y="3163316"/>
                  </a:cubicBezTo>
                  <a:cubicBezTo>
                    <a:pt x="2135886" y="2595880"/>
                    <a:pt x="2595880" y="2135886"/>
                    <a:pt x="3163316" y="2135886"/>
                  </a:cubicBezTo>
                  <a:cubicBezTo>
                    <a:pt x="3730752" y="2135886"/>
                    <a:pt x="4190746" y="2595880"/>
                    <a:pt x="4190746" y="3163316"/>
                  </a:cubicBezTo>
                  <a:cubicBezTo>
                    <a:pt x="4190746" y="3730752"/>
                    <a:pt x="3730752" y="4190746"/>
                    <a:pt x="3163316" y="4190746"/>
                  </a:cubicBezTo>
                  <a:close/>
                </a:path>
              </a:pathLst>
            </a:custGeom>
            <a:blipFill>
              <a:blip r:embed="rId16"/>
              <a:stretch>
                <a:fillRect l="183" t="183" r="183" b="183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8331968" y="6061916"/>
            <a:ext cx="3878503" cy="28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FFFFFF"/>
                </a:solidFill>
                <a:ea typeface="Gothic A1 Medium"/>
              </a:rPr>
              <a:t>업데이트 요일 </a:t>
            </a:r>
            <a:r>
              <a:rPr lang="en-US" sz="1695">
                <a:solidFill>
                  <a:srgbClr val="E50914"/>
                </a:solidFill>
                <a:ea typeface="Gothic A1 Medium"/>
              </a:rPr>
              <a:t>이상치 대체 후 분포</a:t>
            </a:r>
            <a:r>
              <a:rPr lang="en-US" sz="1695">
                <a:solidFill>
                  <a:srgbClr val="FFFFFF"/>
                </a:solidFill>
                <a:latin typeface="Gothic A1 Medium"/>
              </a:rPr>
              <a:t> 확인  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442011" y="7065569"/>
            <a:ext cx="1206538" cy="96975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987437" y="6872552"/>
            <a:ext cx="1206538" cy="969755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588863" y="6518966"/>
            <a:ext cx="4615160" cy="124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371">
                <a:solidFill>
                  <a:srgbClr val="FFFFFF"/>
                </a:solidFill>
                <a:ea typeface="Gothic A1 Medium"/>
              </a:rPr>
              <a:t>고객들이 장소, 시간 제약없이 </a:t>
            </a:r>
          </a:p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371">
                <a:solidFill>
                  <a:srgbClr val="FFFFFF"/>
                </a:solidFill>
                <a:ea typeface="Gothic A1 Medium"/>
              </a:rPr>
              <a:t>컨텐츠를 즐길 수 있는 휴일을 </a:t>
            </a:r>
          </a:p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371">
                <a:solidFill>
                  <a:srgbClr val="FFFFFF"/>
                </a:solidFill>
                <a:ea typeface="Gothic A1 Medium"/>
              </a:rPr>
              <a:t>공략하는 넷플릭스의 마케팅의 전략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-868062">
            <a:off x="11201303" y="6559386"/>
            <a:ext cx="1422974" cy="5087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10301" y="2470314"/>
            <a:ext cx="3836823" cy="5604901"/>
            <a:chOff x="0" y="0"/>
            <a:chExt cx="1598093" cy="2334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8093" cy="2334523"/>
            </a:xfrm>
            <a:custGeom>
              <a:avLst/>
              <a:gdLst/>
              <a:ahLst/>
              <a:cxnLst/>
              <a:rect l="l" t="t" r="r" b="b"/>
              <a:pathLst>
                <a:path w="1598093" h="2334523">
                  <a:moveTo>
                    <a:pt x="0" y="0"/>
                  </a:moveTo>
                  <a:lnTo>
                    <a:pt x="0" y="2334523"/>
                  </a:lnTo>
                  <a:lnTo>
                    <a:pt x="1598093" y="2334523"/>
                  </a:lnTo>
                  <a:lnTo>
                    <a:pt x="1598093" y="0"/>
                  </a:lnTo>
                  <a:lnTo>
                    <a:pt x="0" y="0"/>
                  </a:lnTo>
                  <a:close/>
                  <a:moveTo>
                    <a:pt x="1537133" y="2273563"/>
                  </a:moveTo>
                  <a:lnTo>
                    <a:pt x="59690" y="2273563"/>
                  </a:lnTo>
                  <a:lnTo>
                    <a:pt x="59690" y="59690"/>
                  </a:lnTo>
                  <a:lnTo>
                    <a:pt x="1537133" y="59690"/>
                  </a:lnTo>
                  <a:lnTo>
                    <a:pt x="1537133" y="2273563"/>
                  </a:lnTo>
                  <a:close/>
                </a:path>
              </a:pathLst>
            </a:custGeom>
            <a:solidFill>
              <a:srgbClr val="FDB515"/>
            </a:solidFill>
          </p:spPr>
        </p:sp>
      </p:grpSp>
      <p:sp>
        <p:nvSpPr>
          <p:cNvPr id="4" name="AutoShape 4"/>
          <p:cNvSpPr/>
          <p:nvPr/>
        </p:nvSpPr>
        <p:spPr>
          <a:xfrm rot="-3587511">
            <a:off x="8398100" y="6262124"/>
            <a:ext cx="303320" cy="0"/>
          </a:xfrm>
          <a:prstGeom prst="line">
            <a:avLst/>
          </a:prstGeom>
          <a:ln w="38100" cap="rnd">
            <a:solidFill>
              <a:srgbClr val="FDB51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7187552">
            <a:off x="9268231" y="6262124"/>
            <a:ext cx="303320" cy="0"/>
          </a:xfrm>
          <a:prstGeom prst="line">
            <a:avLst/>
          </a:prstGeom>
          <a:ln w="38100" cap="rnd">
            <a:solidFill>
              <a:srgbClr val="FDB51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0" y="8321887"/>
            <a:ext cx="18288000" cy="1694423"/>
            <a:chOff x="0" y="0"/>
            <a:chExt cx="24384000" cy="225923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4384000" cy="2259230"/>
              <a:chOff x="0" y="0"/>
              <a:chExt cx="1857019" cy="17205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857019" cy="172057"/>
              </a:xfrm>
              <a:custGeom>
                <a:avLst/>
                <a:gdLst/>
                <a:ahLst/>
                <a:cxnLst/>
                <a:rect l="l" t="t" r="r" b="b"/>
                <a:pathLst>
                  <a:path w="1857019" h="172057">
                    <a:moveTo>
                      <a:pt x="0" y="0"/>
                    </a:moveTo>
                    <a:lnTo>
                      <a:pt x="1857019" y="0"/>
                    </a:lnTo>
                    <a:lnTo>
                      <a:pt x="1857019" y="172057"/>
                    </a:lnTo>
                    <a:lnTo>
                      <a:pt x="0" y="172057"/>
                    </a:lnTo>
                    <a:close/>
                  </a:path>
                </a:pathLst>
              </a:custGeom>
              <a:solidFill>
                <a:srgbClr val="FDB515">
                  <a:alpha val="86667"/>
                </a:srgbClr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4699248" y="39018"/>
              <a:ext cx="14985504" cy="2057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9"/>
                </a:lnSpc>
              </a:pPr>
              <a:r>
                <a:rPr lang="en-US" sz="2907">
                  <a:solidFill>
                    <a:srgbClr val="191B27"/>
                  </a:solidFill>
                  <a:ea typeface="Gothic A1 Bold"/>
                </a:rPr>
                <a:t>요일로 분석한 넷플릭스 컨텐츠 출시 전략</a:t>
              </a:r>
              <a:r>
                <a:rPr lang="en-US" sz="2907">
                  <a:solidFill>
                    <a:srgbClr val="191B27"/>
                  </a:solidFill>
                  <a:latin typeface="Gothic A1 Bold"/>
                </a:rPr>
                <a:t> </a:t>
              </a:r>
            </a:p>
            <a:p>
              <a:pPr algn="ctr">
                <a:lnSpc>
                  <a:spcPts val="4069"/>
                </a:lnSpc>
              </a:pPr>
              <a:r>
                <a:rPr lang="en-US" sz="2907">
                  <a:solidFill>
                    <a:srgbClr val="FFFFFF"/>
                  </a:solidFill>
                  <a:ea typeface="Gothic A1 Bold"/>
                </a:rPr>
                <a:t>목요일 &amp; 금요일에 업로드한 콘텐츠가 viewpoint가 높음</a:t>
              </a:r>
            </a:p>
            <a:p>
              <a:pPr algn="ctr">
                <a:lnSpc>
                  <a:spcPts val="4069"/>
                </a:lnSpc>
              </a:pPr>
              <a:r>
                <a:rPr lang="en-US" sz="2907">
                  <a:solidFill>
                    <a:srgbClr val="191B27"/>
                  </a:solidFill>
                  <a:ea typeface="Gothic A1 Bold"/>
                </a:rPr>
                <a:t>대다수 구독자의 휴일을 공략하는 것으로 보임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52122" y="2316329"/>
            <a:ext cx="6680467" cy="575888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560025" y="2742269"/>
            <a:ext cx="556541" cy="54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6"/>
              </a:lnSpc>
            </a:pPr>
            <a:r>
              <a:rPr lang="en-US" sz="3254">
                <a:solidFill>
                  <a:srgbClr val="000000"/>
                </a:solidFill>
                <a:latin typeface="Gothic A1 Bold"/>
              </a:rPr>
              <a:t>Fri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92355" y="3491894"/>
            <a:ext cx="1081419" cy="86919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 cstate="print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283460" y="2687004"/>
            <a:ext cx="1109671" cy="8918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t="5121"/>
          <a:stretch>
            <a:fillRect/>
          </a:stretch>
        </p:blipFill>
        <p:spPr>
          <a:xfrm>
            <a:off x="276047" y="2321813"/>
            <a:ext cx="6369244" cy="575340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95765" y="3042700"/>
            <a:ext cx="1080146" cy="86816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814381" y="4334801"/>
            <a:ext cx="750425" cy="96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</a:pPr>
            <a:r>
              <a:rPr lang="en-US" sz="2786">
                <a:solidFill>
                  <a:srgbClr val="000000"/>
                </a:solidFill>
                <a:latin typeface="Gothic A1 Bold"/>
              </a:rPr>
              <a:t>Wed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49519" y="4256097"/>
            <a:ext cx="1080146" cy="86816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545223" y="3815242"/>
            <a:ext cx="2937456" cy="48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946">
                <a:solidFill>
                  <a:srgbClr val="FDB515"/>
                </a:solidFill>
                <a:latin typeface="Gothic A1 Bold"/>
              </a:rPr>
              <a:t>High Viewpoint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72206" y="4575801"/>
            <a:ext cx="2483490" cy="119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192">
                <a:solidFill>
                  <a:srgbClr val="FFFFFF"/>
                </a:solidFill>
                <a:latin typeface="Gothic A1 Medium"/>
              </a:rPr>
              <a:t>Viewpoint </a:t>
            </a:r>
          </a:p>
          <a:p>
            <a:pPr algn="ctr">
              <a:lnSpc>
                <a:spcPts val="3069"/>
              </a:lnSpc>
            </a:pPr>
            <a:r>
              <a:rPr lang="en-US" sz="2192">
                <a:solidFill>
                  <a:srgbClr val="FFFFFF"/>
                </a:solidFill>
                <a:latin typeface="Gothic A1 Medium"/>
              </a:rPr>
              <a:t>&amp;</a:t>
            </a:r>
          </a:p>
          <a:p>
            <a:pPr algn="ctr">
              <a:lnSpc>
                <a:spcPts val="3069"/>
              </a:lnSpc>
            </a:pPr>
            <a:r>
              <a:rPr lang="en-US" sz="2192">
                <a:solidFill>
                  <a:srgbClr val="FFFFFF"/>
                </a:solidFill>
                <a:ea typeface="Gothic A1 Medium"/>
              </a:rPr>
              <a:t>출시 요일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87412" y="6660107"/>
            <a:ext cx="3253079" cy="44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4"/>
              </a:lnSpc>
            </a:pPr>
            <a:r>
              <a:rPr lang="en-US" sz="2702">
                <a:solidFill>
                  <a:srgbClr val="FFFFFF"/>
                </a:solidFill>
                <a:latin typeface="Gothic A1 Light"/>
              </a:rPr>
              <a:t>Thursday &amp; Friday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30881" y="3593477"/>
            <a:ext cx="1004366" cy="45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5"/>
              </a:lnSpc>
            </a:pPr>
            <a:r>
              <a:rPr lang="en-US" sz="2747">
                <a:solidFill>
                  <a:srgbClr val="000000"/>
                </a:solidFill>
                <a:latin typeface="Gothic A1 Bold"/>
              </a:rPr>
              <a:t>Thurs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33743" y="1783090"/>
            <a:ext cx="3511902" cy="44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4"/>
              </a:lnSpc>
            </a:pPr>
            <a:r>
              <a:rPr lang="en-US" sz="2653">
                <a:solidFill>
                  <a:srgbClr val="FFFFFF"/>
                </a:solidFill>
                <a:ea typeface="Gothic A1 Bold"/>
              </a:rPr>
              <a:t>출시 요일 &amp; Viewpoint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6413" y="50801"/>
            <a:ext cx="11547079" cy="17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FFFFFF"/>
                </a:solidFill>
                <a:latin typeface="Gothic A1 Bold"/>
              </a:rPr>
              <a:t>Released day of week - Viewpoint 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70074" y="3015652"/>
            <a:ext cx="531528" cy="113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303">
                <a:solidFill>
                  <a:srgbClr val="000000"/>
                </a:solidFill>
                <a:latin typeface="Gothic A1 Bold"/>
              </a:rPr>
              <a:t>Fri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65956" y="1800737"/>
            <a:ext cx="2189427" cy="44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2667">
                <a:solidFill>
                  <a:srgbClr val="FFFFFF"/>
                </a:solidFill>
                <a:ea typeface="Gothic A1 Bold"/>
              </a:rPr>
              <a:t>출시 요일 분포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6000"/>
          </a:blip>
          <a:srcRect l="5035" r="21280"/>
          <a:stretch>
            <a:fillRect/>
          </a:stretch>
        </p:blipFill>
        <p:spPr>
          <a:xfrm>
            <a:off x="8995674" y="269875"/>
            <a:ext cx="9292327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02131" y="4712097"/>
            <a:ext cx="13283738" cy="20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6"/>
              </a:lnSpc>
            </a:pPr>
            <a:r>
              <a:rPr lang="en-US" sz="5947">
                <a:solidFill>
                  <a:srgbClr val="FFFFFF"/>
                </a:solidFill>
                <a:latin typeface="Gothic A1 Bold"/>
              </a:rPr>
              <a:t>Countries of service - Viewpoint 분석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93408" y="4099396"/>
            <a:ext cx="7472423" cy="39074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68651" y="2802224"/>
            <a:ext cx="3921937" cy="12590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81603" y="2428251"/>
            <a:ext cx="6412990" cy="641299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9029138"/>
            <a:ext cx="18288000" cy="1536451"/>
            <a:chOff x="0" y="0"/>
            <a:chExt cx="1857019" cy="1560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7019" cy="156016"/>
            </a:xfrm>
            <a:custGeom>
              <a:avLst/>
              <a:gdLst/>
              <a:ahLst/>
              <a:cxnLst/>
              <a:rect l="l" t="t" r="r" b="b"/>
              <a:pathLst>
                <a:path w="1857019" h="156016">
                  <a:moveTo>
                    <a:pt x="0" y="0"/>
                  </a:moveTo>
                  <a:lnTo>
                    <a:pt x="1857019" y="0"/>
                  </a:lnTo>
                  <a:lnTo>
                    <a:pt x="1857019" y="156016"/>
                  </a:lnTo>
                  <a:lnTo>
                    <a:pt x="0" y="156016"/>
                  </a:lnTo>
                  <a:close/>
                </a:path>
              </a:pathLst>
            </a:custGeom>
            <a:solidFill>
              <a:srgbClr val="FDB515">
                <a:alpha val="86667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435355" y="5594666"/>
            <a:ext cx="749183" cy="7491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429909" y="5594666"/>
            <a:ext cx="697861" cy="69786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888754" y="1174750"/>
            <a:ext cx="12510493" cy="83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286">
                <a:solidFill>
                  <a:srgbClr val="FFFFFF"/>
                </a:solidFill>
                <a:ea typeface="Gothic A1 Light"/>
              </a:rPr>
              <a:t>각 콘텐츠가 어디에서 상영되고 있는지를 알려주는  Countries of service - Viewpoint의 상관관계 분석</a:t>
            </a:r>
          </a:p>
          <a:p>
            <a:pPr>
              <a:lnSpc>
                <a:spcPts val="3430"/>
              </a:lnSpc>
            </a:pPr>
            <a:r>
              <a:rPr lang="en-US" sz="2286">
                <a:solidFill>
                  <a:srgbClr val="FDB515"/>
                </a:solidFill>
                <a:latin typeface="Gothic A1 Light"/>
              </a:rPr>
              <a:t>countryCount 변수 (각 콘텐츠가 상영되고 있는 국가의 개수)</a:t>
            </a:r>
            <a:r>
              <a:rPr lang="en-US" sz="2286">
                <a:solidFill>
                  <a:srgbClr val="FFFFFF"/>
                </a:solidFill>
                <a:ea typeface="Gothic A1 Light"/>
              </a:rPr>
              <a:t>를 생성 후 Viewpoint와 분석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93408" y="7949701"/>
            <a:ext cx="7472423" cy="81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371">
                <a:solidFill>
                  <a:srgbClr val="FFFFFF"/>
                </a:solidFill>
                <a:ea typeface="Gothic A1 Medium"/>
              </a:rPr>
              <a:t>대부분의 </a:t>
            </a:r>
            <a:r>
              <a:rPr lang="en-US" sz="2371">
                <a:solidFill>
                  <a:srgbClr val="FFFFFF"/>
                </a:solidFill>
                <a:latin typeface="Gothic A1 Medium"/>
              </a:rPr>
              <a:t>Viewpoint가 높은 콘텐츠들은 </a:t>
            </a:r>
          </a:p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371">
                <a:solidFill>
                  <a:srgbClr val="FFFFFF"/>
                </a:solidFill>
                <a:latin typeface="Gothic A1 Medium"/>
              </a:rPr>
              <a:t>35개 ~ 37개 국가들에서 상영되고 있다.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64626" y="9178238"/>
            <a:ext cx="10002408" cy="101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91B27"/>
                </a:solidFill>
                <a:ea typeface="Gothic A1 Medium"/>
              </a:rPr>
              <a:t>상관계수를 확인한 결과 0.26정도로 낮게 나옴</a:t>
            </a:r>
            <a:r>
              <a:rPr lang="en-US" sz="2962">
                <a:solidFill>
                  <a:srgbClr val="191B27"/>
                </a:solidFill>
                <a:latin typeface="Gothic A1 Medium"/>
              </a:rPr>
              <a:t> </a:t>
            </a:r>
          </a:p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ea typeface="Gothic A1 Medium"/>
              </a:rPr>
              <a:t>상영</a:t>
            </a:r>
            <a:r>
              <a:rPr lang="en-US" sz="2962">
                <a:solidFill>
                  <a:srgbClr val="FFFFFF"/>
                </a:solidFill>
                <a:latin typeface="Gothic A1 Medium"/>
              </a:rPr>
              <a:t> 국가수와 viewpoint간의 아주 약한 양의 상관관계</a:t>
            </a:r>
            <a:r>
              <a:rPr lang="en-US" sz="2962">
                <a:solidFill>
                  <a:srgbClr val="191B27"/>
                </a:solidFill>
                <a:ea typeface="Gothic A1 Medium"/>
              </a:rPr>
              <a:t>가 보임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3830" y="50801"/>
            <a:ext cx="11167071" cy="172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Gothic A1 Bold"/>
              </a:rPr>
              <a:t>Countries of service - Viewpoint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67341" y="5607943"/>
            <a:ext cx="1558231" cy="63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1781">
                <a:solidFill>
                  <a:srgbClr val="000000"/>
                </a:solidFill>
                <a:ea typeface="Gothic A1 Medium"/>
              </a:rPr>
              <a:t>상관관계 확인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sz="1781">
                <a:solidFill>
                  <a:srgbClr val="000000"/>
                </a:solidFill>
                <a:ea typeface="Gothic A1 Medium"/>
              </a:rPr>
              <a:t>산점도 + 회귀선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35975" y="5593628"/>
            <a:ext cx="1815207" cy="93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sz="1781">
                <a:solidFill>
                  <a:srgbClr val="000000"/>
                </a:solidFill>
                <a:ea typeface="Gothic A1 Medium"/>
              </a:rPr>
              <a:t>상영국가수의 빈도</a:t>
            </a:r>
          </a:p>
          <a:p>
            <a:pPr algn="ctr">
              <a:lnSpc>
                <a:spcPts val="2493"/>
              </a:lnSpc>
              <a:spcBef>
                <a:spcPct val="0"/>
              </a:spcBef>
            </a:pPr>
            <a:r>
              <a:rPr lang="en-US" sz="1781">
                <a:solidFill>
                  <a:srgbClr val="000000"/>
                </a:solidFill>
                <a:latin typeface="Gothic A1 Medium"/>
              </a:rPr>
              <a:t>bar차트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4332" t="10202" r="13267" b="10952"/>
          <a:stretch>
            <a:fillRect/>
          </a:stretch>
        </p:blipFill>
        <p:spPr>
          <a:xfrm>
            <a:off x="5629988" y="2903225"/>
            <a:ext cx="7028024" cy="76536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3830" y="50801"/>
            <a:ext cx="11167071" cy="172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Gothic A1 Bold"/>
              </a:rPr>
              <a:t>Countries of service - Viewpoint 분석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4472" y="1610158"/>
            <a:ext cx="6030020" cy="37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5032" lvl="1" indent="-127516">
              <a:lnSpc>
                <a:spcPts val="1535"/>
              </a:lnSpc>
              <a:buFont typeface="Arial"/>
              <a:buChar char="•"/>
            </a:pPr>
            <a:r>
              <a:rPr lang="en-US" sz="1181">
                <a:solidFill>
                  <a:srgbClr val="FFFFFF"/>
                </a:solidFill>
                <a:ea typeface="Gothic A1 Medium"/>
              </a:rPr>
              <a:t>전체 Movie &amp; Tv show의 상영 국가 수를 확인했더니 </a:t>
            </a:r>
            <a:r>
              <a:rPr lang="en-US" sz="1181">
                <a:solidFill>
                  <a:srgbClr val="B1060F"/>
                </a:solidFill>
                <a:latin typeface="Gothic A1 Medium"/>
              </a:rPr>
              <a:t>United States의 빈도수가 매우 높음</a:t>
            </a:r>
          </a:p>
          <a:p>
            <a:pPr marL="255032" lvl="1" indent="-127516">
              <a:lnSpc>
                <a:spcPts val="1535"/>
              </a:lnSpc>
              <a:buFont typeface="Arial"/>
              <a:buChar char="•"/>
            </a:pPr>
            <a:r>
              <a:rPr lang="en-US" sz="1181">
                <a:solidFill>
                  <a:srgbClr val="FFFFFF"/>
                </a:solidFill>
                <a:ea typeface="Gothic A1 Medium"/>
              </a:rPr>
              <a:t>상영 국가별 빈도수가 얼마나 차이나는지 확인하기 위해 Bar차트와 Pie차트를 통해 확인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0972" y="2795331"/>
            <a:ext cx="7933632" cy="65188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0182" y="3693690"/>
            <a:ext cx="2453027" cy="19716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76681" y="2405975"/>
            <a:ext cx="9086964" cy="680007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96" y="1762853"/>
            <a:ext cx="18288000" cy="643122"/>
            <a:chOff x="0" y="0"/>
            <a:chExt cx="94270817" cy="33151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270816" cy="3315159"/>
            </a:xfrm>
            <a:custGeom>
              <a:avLst/>
              <a:gdLst/>
              <a:ahLst/>
              <a:cxnLst/>
              <a:rect l="l" t="t" r="r" b="b"/>
              <a:pathLst>
                <a:path w="94270816" h="3315159">
                  <a:moveTo>
                    <a:pt x="0" y="0"/>
                  </a:moveTo>
                  <a:lnTo>
                    <a:pt x="0" y="3315159"/>
                  </a:lnTo>
                  <a:lnTo>
                    <a:pt x="94270816" y="3315159"/>
                  </a:lnTo>
                  <a:lnTo>
                    <a:pt x="94270816" y="0"/>
                  </a:lnTo>
                  <a:lnTo>
                    <a:pt x="0" y="0"/>
                  </a:lnTo>
                  <a:close/>
                  <a:moveTo>
                    <a:pt x="94209859" y="3254199"/>
                  </a:moveTo>
                  <a:lnTo>
                    <a:pt x="59690" y="3254199"/>
                  </a:lnTo>
                  <a:lnTo>
                    <a:pt x="59690" y="59690"/>
                  </a:lnTo>
                  <a:lnTo>
                    <a:pt x="94209859" y="59690"/>
                  </a:lnTo>
                  <a:lnTo>
                    <a:pt x="94209859" y="3254199"/>
                  </a:lnTo>
                  <a:close/>
                </a:path>
              </a:pathLst>
            </a:custGeom>
            <a:solidFill>
              <a:srgbClr val="FDB515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33094" y="1830097"/>
            <a:ext cx="8877102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ea typeface="Gothic A1 Medium"/>
              </a:rPr>
              <a:t>전체 Contents의  Countries of service 빈도수 (Top 15 countries만 시각화)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7327" y="1776917"/>
            <a:ext cx="7613019" cy="42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Gothic A1 Medium"/>
              </a:rPr>
              <a:t>Top10 Contents의  Countries of service 빈도수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866" y="9432926"/>
            <a:ext cx="8780815" cy="82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2260">
                <a:solidFill>
                  <a:srgbClr val="FFFFFF"/>
                </a:solidFill>
                <a:ea typeface="Gothic A1 Medium"/>
              </a:rPr>
              <a:t>전체 Countries of service 종류는 총 68개이다.</a:t>
            </a:r>
          </a:p>
          <a:p>
            <a:pPr algn="ctr">
              <a:lnSpc>
                <a:spcPts val="3164"/>
              </a:lnSpc>
            </a:pPr>
            <a:r>
              <a:rPr lang="en-US" sz="2260">
                <a:solidFill>
                  <a:srgbClr val="FDB515"/>
                </a:solidFill>
                <a:ea typeface="Gothic A1 Medium"/>
              </a:rPr>
              <a:t>미국이 가장 많이 포함되어 있고, 나머지는 비슷한 비율로 포함되었다.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5662" y="9413875"/>
            <a:ext cx="7789003" cy="81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latin typeface="Gothic A1 Medium"/>
              </a:rPr>
              <a:t>Top 10 Contents의 Countris of service 종류는 36개이다.</a:t>
            </a:r>
          </a:p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DB515"/>
                </a:solidFill>
                <a:latin typeface="Gothic A1 Medium"/>
              </a:rPr>
              <a:t>Top 10 Contents의 각 국가별 빈도수에는 차이가 별로 없다.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830" y="50801"/>
            <a:ext cx="11167071" cy="172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Gothic A1 Bold"/>
              </a:rPr>
              <a:t>Countries of service - Viewpoint 분석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0687" y="4679500"/>
            <a:ext cx="1560000" cy="125385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407095" y="4869180"/>
            <a:ext cx="1704413" cy="98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1839">
                <a:solidFill>
                  <a:srgbClr val="FDB515"/>
                </a:solidFill>
                <a:latin typeface="Gothic A1 Medium"/>
              </a:rPr>
              <a:t>max = 10</a:t>
            </a:r>
          </a:p>
          <a:p>
            <a:pPr algn="ctr">
              <a:lnSpc>
                <a:spcPts val="2575"/>
              </a:lnSpc>
            </a:pPr>
            <a:r>
              <a:rPr lang="en-US" sz="1839">
                <a:solidFill>
                  <a:srgbClr val="FDB515"/>
                </a:solidFill>
                <a:latin typeface="Gothic A1 Medium"/>
              </a:rPr>
              <a:t>min = 9</a:t>
            </a:r>
          </a:p>
          <a:p>
            <a:pPr algn="ctr">
              <a:lnSpc>
                <a:spcPts val="2575"/>
              </a:lnSpc>
            </a:pPr>
            <a:r>
              <a:rPr lang="en-US" sz="1839">
                <a:solidFill>
                  <a:srgbClr val="FDB515"/>
                </a:solidFill>
                <a:ea typeface="Gothic A1 Medium"/>
              </a:rPr>
              <a:t>차이가 별로 없음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565" b="6777"/>
          <a:stretch>
            <a:fillRect/>
          </a:stretch>
        </p:blipFill>
        <p:spPr>
          <a:xfrm>
            <a:off x="9730269" y="2259236"/>
            <a:ext cx="7997102" cy="54877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96" y="1644690"/>
            <a:ext cx="18288000" cy="652647"/>
            <a:chOff x="0" y="0"/>
            <a:chExt cx="94270817" cy="33642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270816" cy="3364258"/>
            </a:xfrm>
            <a:custGeom>
              <a:avLst/>
              <a:gdLst/>
              <a:ahLst/>
              <a:cxnLst/>
              <a:rect l="l" t="t" r="r" b="b"/>
              <a:pathLst>
                <a:path w="94270816" h="3364258">
                  <a:moveTo>
                    <a:pt x="0" y="0"/>
                  </a:moveTo>
                  <a:lnTo>
                    <a:pt x="0" y="3364258"/>
                  </a:lnTo>
                  <a:lnTo>
                    <a:pt x="94270816" y="3364258"/>
                  </a:lnTo>
                  <a:lnTo>
                    <a:pt x="94270816" y="0"/>
                  </a:lnTo>
                  <a:lnTo>
                    <a:pt x="0" y="0"/>
                  </a:lnTo>
                  <a:close/>
                  <a:moveTo>
                    <a:pt x="94209859" y="3303298"/>
                  </a:moveTo>
                  <a:lnTo>
                    <a:pt x="59690" y="3303298"/>
                  </a:lnTo>
                  <a:lnTo>
                    <a:pt x="59690" y="59690"/>
                  </a:lnTo>
                  <a:lnTo>
                    <a:pt x="94209859" y="59690"/>
                  </a:lnTo>
                  <a:lnTo>
                    <a:pt x="94209859" y="3303298"/>
                  </a:lnTo>
                  <a:close/>
                </a:path>
              </a:pathLst>
            </a:custGeom>
            <a:solidFill>
              <a:srgbClr val="FDB515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3803" y="1618588"/>
            <a:ext cx="7712832" cy="49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</a:pPr>
            <a:r>
              <a:rPr lang="en-US" sz="2907">
                <a:solidFill>
                  <a:srgbClr val="FFFFFF"/>
                </a:solidFill>
                <a:ea typeface="Gothic A1 Medium"/>
              </a:rPr>
              <a:t>전체 Contents의  Countries of service 빈도수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84508" y="1668277"/>
            <a:ext cx="8363062" cy="425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FFFFFF"/>
                </a:solidFill>
                <a:latin typeface="Gothic A1 Medium"/>
              </a:rPr>
              <a:t>Top10 Contents의  Countries of service 빈도수 및 순위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2287811"/>
            <a:ext cx="8798470" cy="554303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8622282"/>
            <a:ext cx="18288000" cy="1739689"/>
            <a:chOff x="0" y="0"/>
            <a:chExt cx="1857019" cy="1766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57019" cy="176653"/>
            </a:xfrm>
            <a:custGeom>
              <a:avLst/>
              <a:gdLst/>
              <a:ahLst/>
              <a:cxnLst/>
              <a:rect l="l" t="t" r="r" b="b"/>
              <a:pathLst>
                <a:path w="1857019" h="176653">
                  <a:moveTo>
                    <a:pt x="0" y="0"/>
                  </a:moveTo>
                  <a:lnTo>
                    <a:pt x="1857019" y="0"/>
                  </a:lnTo>
                  <a:lnTo>
                    <a:pt x="1857019" y="176653"/>
                  </a:lnTo>
                  <a:lnTo>
                    <a:pt x="0" y="176653"/>
                  </a:lnTo>
                  <a:close/>
                </a:path>
              </a:pathLst>
            </a:custGeom>
            <a:solidFill>
              <a:srgbClr val="FDB515">
                <a:alpha val="86667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3637111" y="8598162"/>
            <a:ext cx="11013778" cy="153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191B27"/>
                </a:solidFill>
                <a:ea typeface="Gothic A1 Medium"/>
              </a:rPr>
              <a:t>체크리스트를 활용하여 유사도를 확인한 결과 1로 매우 높게 나왔다.</a:t>
            </a:r>
          </a:p>
          <a:p>
            <a:pPr algn="ctr">
              <a:lnSpc>
                <a:spcPts val="4147"/>
              </a:lnSpc>
            </a:pPr>
            <a:endParaRPr lang="en-US" sz="2962">
              <a:solidFill>
                <a:srgbClr val="191B27"/>
              </a:solidFill>
              <a:ea typeface="Gothic A1 Medium"/>
            </a:endParaRPr>
          </a:p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FFFFFF"/>
                </a:solidFill>
                <a:latin typeface="Gothic A1 Medium"/>
              </a:rPr>
              <a:t>Countries of service는 Top 콘텐츠의 Viewpoint와 연관이 있어보임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830" y="50801"/>
            <a:ext cx="11167071" cy="172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Gothic A1 Bold"/>
              </a:rPr>
              <a:t>Countries of service - Viewpoint 분석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70139" y="9079798"/>
            <a:ext cx="11147723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7"/>
              </a:lnSpc>
              <a:spcBef>
                <a:spcPct val="0"/>
              </a:spcBef>
            </a:pPr>
            <a:r>
              <a:rPr lang="en-US" sz="2076">
                <a:solidFill>
                  <a:srgbClr val="17233D"/>
                </a:solidFill>
                <a:ea typeface="Gothic A1 Medium"/>
              </a:rPr>
              <a:t>유사도 : 빈도수가 많은 것 기준 국가 36개 종류와 Top 10 콘텐츠의 국가 종류와 얼마나 같은지 확인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3053" y="2562686"/>
            <a:ext cx="6356852" cy="61979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b="2672"/>
          <a:stretch>
            <a:fillRect/>
          </a:stretch>
        </p:blipFill>
        <p:spPr>
          <a:xfrm>
            <a:off x="10043052" y="2604357"/>
            <a:ext cx="6539980" cy="611458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14354" y="8789222"/>
            <a:ext cx="8397379" cy="1052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FFFFF"/>
                </a:solidFill>
                <a:latin typeface="Gothic A1 Light"/>
              </a:rPr>
              <a:t>Top 10위에 든 작품들은 어느 국가에서 상영되었을까? </a:t>
            </a:r>
          </a:p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FFFFF"/>
                </a:solidFill>
                <a:ea typeface="Gothic A1 Light"/>
              </a:rPr>
              <a:t>각 국가별 Top 10개 중 몇개가 상영되었을까?</a:t>
            </a:r>
          </a:p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FFFFF"/>
                </a:solidFill>
                <a:ea typeface="Gothic A1 Light"/>
              </a:rPr>
              <a:t>대부분의 국가에서 Top10 전체를 방영하기도 했지만, 9개만 방영한 국가도 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1917274"/>
            <a:ext cx="18288000" cy="666022"/>
            <a:chOff x="0" y="-3052"/>
            <a:chExt cx="24384000" cy="88802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884977"/>
              <a:chOff x="0" y="0"/>
              <a:chExt cx="94270817" cy="342140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4270816" cy="3421405"/>
              </a:xfrm>
              <a:custGeom>
                <a:avLst/>
                <a:gdLst/>
                <a:ahLst/>
                <a:cxnLst/>
                <a:rect l="l" t="t" r="r" b="b"/>
                <a:pathLst>
                  <a:path w="94270816" h="3421405">
                    <a:moveTo>
                      <a:pt x="0" y="0"/>
                    </a:moveTo>
                    <a:lnTo>
                      <a:pt x="0" y="3421405"/>
                    </a:lnTo>
                    <a:lnTo>
                      <a:pt x="94270816" y="3421405"/>
                    </a:lnTo>
                    <a:lnTo>
                      <a:pt x="94270816" y="0"/>
                    </a:lnTo>
                    <a:lnTo>
                      <a:pt x="0" y="0"/>
                    </a:lnTo>
                    <a:close/>
                    <a:moveTo>
                      <a:pt x="94209859" y="3360444"/>
                    </a:moveTo>
                    <a:lnTo>
                      <a:pt x="59690" y="3360444"/>
                    </a:lnTo>
                    <a:lnTo>
                      <a:pt x="59690" y="59690"/>
                    </a:lnTo>
                    <a:lnTo>
                      <a:pt x="94209859" y="59690"/>
                    </a:lnTo>
                    <a:lnTo>
                      <a:pt x="94209859" y="3360444"/>
                    </a:lnTo>
                    <a:close/>
                  </a:path>
                </a:pathLst>
              </a:custGeom>
              <a:solidFill>
                <a:srgbClr val="FDB515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056421" y="-3052"/>
              <a:ext cx="10283775" cy="671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ea typeface="Gothic A1 Medium"/>
                </a:rPr>
                <a:t>전체 Contents의 Countries of service 빈도수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42749" y="26899"/>
              <a:ext cx="10784831" cy="645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9"/>
                </a:lnSpc>
              </a:pPr>
              <a:r>
                <a:rPr lang="en-US" sz="2900">
                  <a:solidFill>
                    <a:srgbClr val="FFFFFF"/>
                  </a:solidFill>
                  <a:latin typeface="Gothic A1 Medium"/>
                </a:rPr>
                <a:t>Top10 Contents의  Countries of service 빈도수 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3830" y="50801"/>
            <a:ext cx="11167071" cy="172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Gothic A1 Bold"/>
              </a:rPr>
              <a:t>Countries of service - Viewpoint 분석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11242" b="448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25490" y="4712097"/>
            <a:ext cx="11237020" cy="20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6"/>
              </a:lnSpc>
            </a:pPr>
            <a:r>
              <a:rPr lang="en-US" sz="5947">
                <a:solidFill>
                  <a:srgbClr val="FFFFFF"/>
                </a:solidFill>
                <a:latin typeface="Gothic A1 Bold"/>
              </a:rPr>
              <a:t>Origin Country - viewpoint 분석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08070" y="3318647"/>
            <a:ext cx="11071860" cy="723822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4252" y="50801"/>
            <a:ext cx="10128415" cy="17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FFFFFF"/>
                </a:solidFill>
                <a:latin typeface="Gothic A1 Bold"/>
              </a:rPr>
              <a:t>Origin of Country - Viewpoint 분석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2579973"/>
            <a:ext cx="18288000" cy="805348"/>
            <a:chOff x="0" y="0"/>
            <a:chExt cx="94270817" cy="41514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270816" cy="4151402"/>
            </a:xfrm>
            <a:custGeom>
              <a:avLst/>
              <a:gdLst/>
              <a:ahLst/>
              <a:cxnLst/>
              <a:rect l="l" t="t" r="r" b="b"/>
              <a:pathLst>
                <a:path w="94270816" h="4151402">
                  <a:moveTo>
                    <a:pt x="0" y="0"/>
                  </a:moveTo>
                  <a:lnTo>
                    <a:pt x="0" y="4151402"/>
                  </a:lnTo>
                  <a:lnTo>
                    <a:pt x="94270816" y="4151402"/>
                  </a:lnTo>
                  <a:lnTo>
                    <a:pt x="94270816" y="0"/>
                  </a:lnTo>
                  <a:lnTo>
                    <a:pt x="0" y="0"/>
                  </a:lnTo>
                  <a:close/>
                  <a:moveTo>
                    <a:pt x="94209859" y="4090443"/>
                  </a:moveTo>
                  <a:lnTo>
                    <a:pt x="59690" y="4090443"/>
                  </a:lnTo>
                  <a:lnTo>
                    <a:pt x="59690" y="59690"/>
                  </a:lnTo>
                  <a:lnTo>
                    <a:pt x="94209859" y="59690"/>
                  </a:lnTo>
                  <a:lnTo>
                    <a:pt x="94209859" y="4090443"/>
                  </a:lnTo>
                  <a:close/>
                </a:path>
              </a:pathLst>
            </a:custGeom>
            <a:solidFill>
              <a:srgbClr val="FDB51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64508" y="2634985"/>
            <a:ext cx="11558985" cy="49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</a:pPr>
            <a:r>
              <a:rPr lang="en-US" sz="2907">
                <a:solidFill>
                  <a:srgbClr val="FFFFFF"/>
                </a:solidFill>
                <a:ea typeface="Gothic A1 Bold"/>
              </a:rPr>
              <a:t>전체 Contents의 Origin of Country (Count 상위 10개 국가만 시각화)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55984" y="1561815"/>
            <a:ext cx="7659357" cy="57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1"/>
              </a:lnSpc>
              <a:spcBef>
                <a:spcPct val="0"/>
              </a:spcBef>
            </a:pPr>
            <a:r>
              <a:rPr lang="en-US" sz="3443">
                <a:solidFill>
                  <a:srgbClr val="FDB515"/>
                </a:solidFill>
                <a:ea typeface="Gothic A1 Bold"/>
              </a:rPr>
              <a:t>어떤 국가가 콘텐츠를 많이 생산했을까?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54372" y="4507778"/>
            <a:ext cx="13979257" cy="1758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16"/>
              </a:lnSpc>
            </a:pPr>
            <a:r>
              <a:rPr lang="en-US" sz="14122" spc="-706" dirty="0" err="1">
                <a:solidFill>
                  <a:srgbClr val="FDB515"/>
                </a:solidFill>
                <a:ea typeface="Gothic A1 Bold"/>
              </a:rPr>
              <a:t>그</a:t>
            </a:r>
            <a:r>
              <a:rPr lang="en-US" sz="14122" spc="-706" dirty="0">
                <a:solidFill>
                  <a:srgbClr val="FDB515"/>
                </a:solidFill>
                <a:ea typeface="Gothic A1 Bold"/>
              </a:rPr>
              <a:t> </a:t>
            </a:r>
            <a:r>
              <a:rPr lang="en-US" sz="14122" spc="-706" dirty="0" err="1">
                <a:solidFill>
                  <a:srgbClr val="FDB515"/>
                </a:solidFill>
                <a:ea typeface="Gothic A1 Bold"/>
              </a:rPr>
              <a:t>것</a:t>
            </a:r>
            <a:r>
              <a:rPr lang="en-US" sz="14122" spc="-706" dirty="0">
                <a:solidFill>
                  <a:srgbClr val="FDB515"/>
                </a:solidFill>
                <a:ea typeface="Gothic A1 Bold"/>
              </a:rPr>
              <a:t> </a:t>
            </a:r>
            <a:r>
              <a:rPr lang="en-US" sz="14122" spc="-706" dirty="0" err="1">
                <a:solidFill>
                  <a:srgbClr val="FDB515"/>
                </a:solidFill>
                <a:ea typeface="Gothic A1 Bold"/>
              </a:rPr>
              <a:t>이</a:t>
            </a:r>
            <a:r>
              <a:rPr lang="en-US" sz="14122" spc="-706" dirty="0">
                <a:solidFill>
                  <a:srgbClr val="FDB515"/>
                </a:solidFill>
                <a:ea typeface="Gothic A1 Bold"/>
              </a:rPr>
              <a:t> </a:t>
            </a:r>
            <a:r>
              <a:rPr lang="en-US" sz="14122" spc="-706" dirty="0" err="1">
                <a:solidFill>
                  <a:srgbClr val="FDB515"/>
                </a:solidFill>
                <a:ea typeface="Gothic A1 Bold"/>
              </a:rPr>
              <a:t>알</a:t>
            </a:r>
            <a:r>
              <a:rPr lang="en-US" sz="14122" spc="-706" dirty="0">
                <a:solidFill>
                  <a:srgbClr val="FDB515"/>
                </a:solidFill>
                <a:ea typeface="Gothic A1 Bold"/>
              </a:rPr>
              <a:t> </a:t>
            </a:r>
            <a:r>
              <a:rPr lang="en-US" sz="14122" spc="-706" dirty="0" err="1">
                <a:solidFill>
                  <a:srgbClr val="FDB515"/>
                </a:solidFill>
                <a:ea typeface="Gothic A1 Bold"/>
              </a:rPr>
              <a:t>고</a:t>
            </a:r>
            <a:r>
              <a:rPr lang="en-US" sz="14122" spc="-706" dirty="0">
                <a:solidFill>
                  <a:srgbClr val="FDB515"/>
                </a:solidFill>
                <a:ea typeface="Gothic A1 Bold"/>
              </a:rPr>
              <a:t> </a:t>
            </a:r>
            <a:r>
              <a:rPr lang="en-US" sz="14122" spc="-706" dirty="0" err="1">
                <a:solidFill>
                  <a:srgbClr val="FDB515"/>
                </a:solidFill>
                <a:ea typeface="Gothic A1 Bold"/>
              </a:rPr>
              <a:t>싶</a:t>
            </a:r>
            <a:r>
              <a:rPr lang="en-US" sz="14122" spc="-706" dirty="0">
                <a:solidFill>
                  <a:srgbClr val="FDB515"/>
                </a:solidFill>
                <a:ea typeface="Gothic A1 Bold"/>
              </a:rPr>
              <a:t> </a:t>
            </a:r>
            <a:r>
              <a:rPr lang="en-US" sz="14122" spc="-706" dirty="0" err="1">
                <a:solidFill>
                  <a:srgbClr val="FDB515"/>
                </a:solidFill>
                <a:ea typeface="Gothic A1 Bold"/>
              </a:rPr>
              <a:t>다</a:t>
            </a:r>
            <a:endParaRPr lang="en-US" sz="14122" spc="-706" dirty="0">
              <a:solidFill>
                <a:srgbClr val="FDB515"/>
              </a:solidFill>
              <a:ea typeface="Gothic A1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7768" y="3852700"/>
            <a:ext cx="8506233" cy="65391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4044"/>
          <a:stretch>
            <a:fillRect/>
          </a:stretch>
        </p:blipFill>
        <p:spPr>
          <a:xfrm>
            <a:off x="10487012" y="3852700"/>
            <a:ext cx="7800988" cy="672743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2947893"/>
            <a:ext cx="18288000" cy="791832"/>
            <a:chOff x="0" y="0"/>
            <a:chExt cx="24384000" cy="1055776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1055776"/>
              <a:chOff x="0" y="0"/>
              <a:chExt cx="94270817" cy="408173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4270816" cy="4081730"/>
              </a:xfrm>
              <a:custGeom>
                <a:avLst/>
                <a:gdLst/>
                <a:ahLst/>
                <a:cxnLst/>
                <a:rect l="l" t="t" r="r" b="b"/>
                <a:pathLst>
                  <a:path w="94270816" h="4081730">
                    <a:moveTo>
                      <a:pt x="0" y="0"/>
                    </a:moveTo>
                    <a:lnTo>
                      <a:pt x="0" y="4081730"/>
                    </a:lnTo>
                    <a:lnTo>
                      <a:pt x="94270816" y="4081730"/>
                    </a:lnTo>
                    <a:lnTo>
                      <a:pt x="94270816" y="0"/>
                    </a:lnTo>
                    <a:lnTo>
                      <a:pt x="0" y="0"/>
                    </a:lnTo>
                    <a:close/>
                    <a:moveTo>
                      <a:pt x="94209859" y="4020770"/>
                    </a:moveTo>
                    <a:lnTo>
                      <a:pt x="59690" y="4020770"/>
                    </a:lnTo>
                    <a:lnTo>
                      <a:pt x="59690" y="59690"/>
                    </a:lnTo>
                    <a:lnTo>
                      <a:pt x="94209859" y="59690"/>
                    </a:lnTo>
                    <a:lnTo>
                      <a:pt x="94209859" y="4020770"/>
                    </a:lnTo>
                    <a:close/>
                  </a:path>
                </a:pathLst>
              </a:custGeom>
              <a:solidFill>
                <a:srgbClr val="FDB515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2032092" y="114624"/>
              <a:ext cx="8332391" cy="654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9"/>
                </a:lnSpc>
              </a:pPr>
              <a:r>
                <a:rPr lang="en-US" sz="2907">
                  <a:solidFill>
                    <a:srgbClr val="FFFFFF"/>
                  </a:solidFill>
                  <a:ea typeface="Gothic A1 Medium"/>
                </a:rPr>
                <a:t>전체 Contents의 Origin of Country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811660" y="114624"/>
              <a:ext cx="9403271" cy="646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9"/>
                </a:lnSpc>
              </a:pPr>
              <a:r>
                <a:rPr lang="en-US" sz="2907">
                  <a:solidFill>
                    <a:srgbClr val="FFFFFF"/>
                  </a:solidFill>
                  <a:latin typeface="Gothic A1 Medium"/>
                </a:rPr>
                <a:t>Top100 Contents의 Origin of Country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29266" y="6568048"/>
            <a:ext cx="2811721" cy="1562683"/>
            <a:chOff x="0" y="0"/>
            <a:chExt cx="3748961" cy="208357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592319" cy="208357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1728681">
              <a:off x="1987794" y="557137"/>
              <a:ext cx="1719470" cy="614711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584183" y="1590498"/>
            <a:ext cx="14430541" cy="84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2"/>
              </a:lnSpc>
            </a:pPr>
            <a:r>
              <a:rPr lang="en-US" sz="2430">
                <a:solidFill>
                  <a:srgbClr val="FFFFFF"/>
                </a:solidFill>
                <a:ea typeface="Gothic A1 Light"/>
              </a:rPr>
              <a:t>전체 작품수 2754개 중에 영화 제작을 많이 하는 top10 countries가 총 2309개를 만들어, 83%를 제작 </a:t>
            </a:r>
          </a:p>
          <a:p>
            <a:pPr>
              <a:lnSpc>
                <a:spcPts val="3402"/>
              </a:lnSpc>
            </a:pPr>
            <a:r>
              <a:rPr lang="en-US" sz="2430">
                <a:solidFill>
                  <a:srgbClr val="FFFFFF"/>
                </a:solidFill>
                <a:ea typeface="Gothic A1 Light"/>
              </a:rPr>
              <a:t>제작 건수가 많은 top10 countries는 미국, 영국, 일본, 한국, 인도, 프랑스, 케나다, 스페인, 터키, 필리핀이 포함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4252" y="50801"/>
            <a:ext cx="10128415" cy="17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FFFFFF"/>
                </a:solidFill>
                <a:latin typeface="Gothic A1 Bold"/>
              </a:rPr>
              <a:t>Origin of Country - Viewpoint 분석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307132" y="4545025"/>
            <a:ext cx="1080375" cy="86835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505733" flipH="1">
            <a:off x="13597883" y="4209956"/>
            <a:ext cx="857840" cy="3066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0772" y="2109267"/>
            <a:ext cx="8535913" cy="66082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27064" y="2130017"/>
            <a:ext cx="8325315" cy="660821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1298575"/>
            <a:ext cx="18288000" cy="805348"/>
            <a:chOff x="0" y="0"/>
            <a:chExt cx="94270817" cy="41514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270816" cy="4151402"/>
            </a:xfrm>
            <a:custGeom>
              <a:avLst/>
              <a:gdLst/>
              <a:ahLst/>
              <a:cxnLst/>
              <a:rect l="l" t="t" r="r" b="b"/>
              <a:pathLst>
                <a:path w="94270816" h="4151402">
                  <a:moveTo>
                    <a:pt x="0" y="0"/>
                  </a:moveTo>
                  <a:lnTo>
                    <a:pt x="0" y="4151402"/>
                  </a:lnTo>
                  <a:lnTo>
                    <a:pt x="94270816" y="4151402"/>
                  </a:lnTo>
                  <a:lnTo>
                    <a:pt x="94270816" y="0"/>
                  </a:lnTo>
                  <a:lnTo>
                    <a:pt x="0" y="0"/>
                  </a:lnTo>
                  <a:close/>
                  <a:moveTo>
                    <a:pt x="94209859" y="4090443"/>
                  </a:moveTo>
                  <a:lnTo>
                    <a:pt x="59690" y="4090443"/>
                  </a:lnTo>
                  <a:lnTo>
                    <a:pt x="59690" y="59690"/>
                  </a:lnTo>
                  <a:lnTo>
                    <a:pt x="94209859" y="59690"/>
                  </a:lnTo>
                  <a:lnTo>
                    <a:pt x="94209859" y="4090443"/>
                  </a:lnTo>
                  <a:close/>
                </a:path>
              </a:pathLst>
            </a:custGeom>
            <a:solidFill>
              <a:srgbClr val="FDB51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8277327"/>
            <a:ext cx="18288000" cy="2279548"/>
            <a:chOff x="0" y="0"/>
            <a:chExt cx="1857019" cy="231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7019" cy="231472"/>
            </a:xfrm>
            <a:custGeom>
              <a:avLst/>
              <a:gdLst/>
              <a:ahLst/>
              <a:cxnLst/>
              <a:rect l="l" t="t" r="r" b="b"/>
              <a:pathLst>
                <a:path w="1857019" h="231472">
                  <a:moveTo>
                    <a:pt x="0" y="0"/>
                  </a:moveTo>
                  <a:lnTo>
                    <a:pt x="1857019" y="0"/>
                  </a:lnTo>
                  <a:lnTo>
                    <a:pt x="1857019" y="231472"/>
                  </a:lnTo>
                  <a:lnTo>
                    <a:pt x="0" y="231472"/>
                  </a:lnTo>
                  <a:close/>
                </a:path>
              </a:pathLst>
            </a:custGeom>
            <a:solidFill>
              <a:srgbClr val="FDB515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494750" y="4834635"/>
            <a:ext cx="2749393" cy="22098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10245" y="4834635"/>
            <a:ext cx="2749393" cy="220982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746910" y="8332643"/>
            <a:ext cx="1430172" cy="214525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248183" y="8356301"/>
            <a:ext cx="1441864" cy="2121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840595" y="8356301"/>
            <a:ext cx="1414400" cy="212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329006" y="8356302"/>
            <a:ext cx="1430172" cy="214525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74252" y="50801"/>
            <a:ext cx="10128415" cy="17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FFFFFF"/>
                </a:solidFill>
                <a:latin typeface="Gothic A1 Bold"/>
              </a:rPr>
              <a:t>Origin of Country - Viewpoint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58746" y="1353587"/>
            <a:ext cx="7052453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</a:pPr>
            <a:r>
              <a:rPr lang="en-US" sz="2907">
                <a:solidFill>
                  <a:srgbClr val="FFFFFF"/>
                </a:solidFill>
                <a:latin typeface="Gothic A1 Medium"/>
              </a:rPr>
              <a:t>Top100 Contents의 Origin of Country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1224" y="1418596"/>
            <a:ext cx="8802192" cy="38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3"/>
              </a:lnSpc>
            </a:pPr>
            <a:r>
              <a:rPr lang="en-US" sz="2316">
                <a:solidFill>
                  <a:srgbClr val="FFFFFF"/>
                </a:solidFill>
                <a:ea typeface="Gothic A1 Medium"/>
              </a:rPr>
              <a:t>전체 Contents의 Origin of Country( Countents 상위 10개만 시각화)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725" y="8658276"/>
            <a:ext cx="10362076" cy="139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9"/>
              </a:lnSpc>
            </a:pPr>
            <a:r>
              <a:rPr lang="en-US" sz="1956">
                <a:solidFill>
                  <a:srgbClr val="191B27"/>
                </a:solidFill>
                <a:latin typeface="Gothic A1 Medium"/>
              </a:rPr>
              <a:t>1. 미국은 총 제작량의 약 68% 를 차지</a:t>
            </a:r>
          </a:p>
          <a:p>
            <a:pPr>
              <a:lnSpc>
                <a:spcPts val="2739"/>
              </a:lnSpc>
            </a:pPr>
            <a:r>
              <a:rPr lang="en-US" sz="1956">
                <a:solidFill>
                  <a:srgbClr val="191B27"/>
                </a:solidFill>
                <a:latin typeface="Gothic A1 Medium"/>
              </a:rPr>
              <a:t>2. 한국은 제작량이 많지 않은데 탑순위에 계속 있다는 점이 흥미로움 (한류 대세 인증 !)</a:t>
            </a:r>
          </a:p>
          <a:p>
            <a:pPr>
              <a:lnSpc>
                <a:spcPts val="2739"/>
              </a:lnSpc>
            </a:pPr>
            <a:r>
              <a:rPr lang="en-US" sz="1956">
                <a:solidFill>
                  <a:srgbClr val="191B27"/>
                </a:solidFill>
                <a:latin typeface="Gothic A1 Medium"/>
              </a:rPr>
              <a:t>3. 스페인의 순위가 눈에 띈다. 총 43개밖에 제작을 안했는데 100위 안에 4개나 포함되어 4위 진입</a:t>
            </a:r>
          </a:p>
          <a:p>
            <a:pPr>
              <a:lnSpc>
                <a:spcPts val="2739"/>
              </a:lnSpc>
            </a:pPr>
            <a:r>
              <a:rPr lang="en-US" sz="1956">
                <a:solidFill>
                  <a:srgbClr val="191B27"/>
                </a:solidFill>
                <a:latin typeface="Gothic A1 Medium"/>
              </a:rPr>
              <a:t>4. 스페인 제작량은 프랑스랑 약 2배정도 차이나는데 오히려 프랑스보다 더 높은 순위에 들었음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97517" y="5272617"/>
            <a:ext cx="658813" cy="91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2667">
                <a:solidFill>
                  <a:srgbClr val="000000"/>
                </a:solidFill>
                <a:ea typeface="Gothic A1 Medium"/>
              </a:rPr>
              <a:t>한국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06603" y="5668646"/>
            <a:ext cx="687586" cy="46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5"/>
              </a:lnSpc>
              <a:spcBef>
                <a:spcPct val="0"/>
              </a:spcBef>
            </a:pPr>
            <a:r>
              <a:rPr lang="en-US" sz="2782">
                <a:solidFill>
                  <a:srgbClr val="000000"/>
                </a:solidFill>
                <a:ea typeface="Gothic A1 Medium"/>
              </a:rPr>
              <a:t>영국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29745" y="6056843"/>
            <a:ext cx="878913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  <a:spcBef>
                <a:spcPct val="0"/>
              </a:spcBef>
            </a:pPr>
            <a:r>
              <a:rPr lang="en-US" sz="2371">
                <a:solidFill>
                  <a:srgbClr val="000000"/>
                </a:solidFill>
                <a:ea typeface="Gothic A1 Medium"/>
              </a:rPr>
              <a:t>스페인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77809" y="5603028"/>
            <a:ext cx="658813" cy="91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2667">
                <a:solidFill>
                  <a:srgbClr val="000000"/>
                </a:solidFill>
                <a:ea typeface="Gothic A1 Medium"/>
              </a:rPr>
              <a:t>영국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76086" y="5871211"/>
            <a:ext cx="512961" cy="71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7"/>
              </a:lnSpc>
              <a:spcBef>
                <a:spcPct val="0"/>
              </a:spcBef>
            </a:pPr>
            <a:r>
              <a:rPr lang="en-US" sz="2076">
                <a:solidFill>
                  <a:srgbClr val="000000"/>
                </a:solidFill>
                <a:ea typeface="Gothic A1 Medium"/>
              </a:rPr>
              <a:t>일본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626974" y="5457402"/>
            <a:ext cx="731904" cy="49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  <a:spcBef>
                <a:spcPct val="0"/>
              </a:spcBef>
            </a:pPr>
            <a:r>
              <a:rPr lang="en-US" sz="2962">
                <a:solidFill>
                  <a:srgbClr val="000000"/>
                </a:solidFill>
                <a:ea typeface="Gothic A1 Medium"/>
              </a:rPr>
              <a:t>한국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71342" y="8652511"/>
            <a:ext cx="927861" cy="189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</a:pPr>
            <a:r>
              <a:rPr lang="en-US" sz="2137">
                <a:solidFill>
                  <a:srgbClr val="FFFFFF"/>
                </a:solidFill>
                <a:latin typeface="Gothic A1 Medium"/>
              </a:rPr>
              <a:t>Top100</a:t>
            </a:r>
          </a:p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FFFFFF"/>
                </a:solidFill>
                <a:ea typeface="Gothic A1 Medium"/>
              </a:rPr>
              <a:t>한국</a:t>
            </a:r>
          </a:p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FFFFFF"/>
                </a:solidFill>
                <a:ea typeface="Gothic A1 Medium"/>
              </a:rPr>
              <a:t>제작</a:t>
            </a:r>
          </a:p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FFFFFF"/>
                </a:solidFill>
                <a:ea typeface="Gothic A1 Medium"/>
              </a:rPr>
              <a:t>작품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006463" flipH="1">
            <a:off x="10811592" y="7314792"/>
            <a:ext cx="436322" cy="136885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2333544"/>
            <a:ext cx="8989874" cy="62030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796" r="796"/>
          <a:stretch>
            <a:fillRect/>
          </a:stretch>
        </p:blipFill>
        <p:spPr>
          <a:xfrm>
            <a:off x="189752" y="2333544"/>
            <a:ext cx="8846676" cy="620301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1528194"/>
            <a:ext cx="18288000" cy="805348"/>
            <a:chOff x="0" y="0"/>
            <a:chExt cx="94270817" cy="41514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270816" cy="4151402"/>
            </a:xfrm>
            <a:custGeom>
              <a:avLst/>
              <a:gdLst/>
              <a:ahLst/>
              <a:cxnLst/>
              <a:rect l="l" t="t" r="r" b="b"/>
              <a:pathLst>
                <a:path w="94270816" h="4151402">
                  <a:moveTo>
                    <a:pt x="0" y="0"/>
                  </a:moveTo>
                  <a:lnTo>
                    <a:pt x="0" y="4151402"/>
                  </a:lnTo>
                  <a:lnTo>
                    <a:pt x="94270816" y="4151402"/>
                  </a:lnTo>
                  <a:lnTo>
                    <a:pt x="94270816" y="0"/>
                  </a:lnTo>
                  <a:lnTo>
                    <a:pt x="0" y="0"/>
                  </a:lnTo>
                  <a:close/>
                  <a:moveTo>
                    <a:pt x="94209859" y="4090443"/>
                  </a:moveTo>
                  <a:lnTo>
                    <a:pt x="59690" y="4090443"/>
                  </a:lnTo>
                  <a:lnTo>
                    <a:pt x="59690" y="59690"/>
                  </a:lnTo>
                  <a:lnTo>
                    <a:pt x="94209859" y="59690"/>
                  </a:lnTo>
                  <a:lnTo>
                    <a:pt x="94209859" y="4090443"/>
                  </a:lnTo>
                  <a:close/>
                </a:path>
              </a:pathLst>
            </a:custGeom>
            <a:solidFill>
              <a:srgbClr val="FDB51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3836" y="1638690"/>
            <a:ext cx="8940768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FFFFFF"/>
                </a:solidFill>
                <a:ea typeface="Gothic A1 Medium"/>
              </a:rPr>
              <a:t>전체 Contents의 Origin of Country(Countents 상위 10개만 시각화)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58746" y="1583206"/>
            <a:ext cx="7052453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</a:pPr>
            <a:r>
              <a:rPr lang="en-US" sz="2907">
                <a:solidFill>
                  <a:srgbClr val="FFFFFF"/>
                </a:solidFill>
                <a:latin typeface="Gothic A1 Medium"/>
              </a:rPr>
              <a:t>Top100 Contents의 Origin of Country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4252" y="50801"/>
            <a:ext cx="10128415" cy="17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FFFFFF"/>
                </a:solidFill>
                <a:latin typeface="Gothic A1 Bold"/>
              </a:rPr>
              <a:t>Origin of Country - Viewpoint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24436" y="8882525"/>
            <a:ext cx="11239128" cy="49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2971">
                <a:solidFill>
                  <a:srgbClr val="FFFFFF"/>
                </a:solidFill>
                <a:latin typeface="Gothic A1 Medium"/>
              </a:rPr>
              <a:t>Origin of Country는 Top 콘텐츠의 Viewpoint와 연관이 있음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4554" y="4757342"/>
            <a:ext cx="10843617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5999">
                <a:solidFill>
                  <a:srgbClr val="FFFFFF"/>
                </a:solidFill>
                <a:latin typeface="Gothic A1 Medium"/>
              </a:rPr>
              <a:t>Movie 태그 수 - View point 분석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13856" y="4708434"/>
            <a:ext cx="3512637" cy="14327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65529" y="3655351"/>
            <a:ext cx="8886802" cy="45507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960557" y="4433827"/>
            <a:ext cx="1639096" cy="1317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125654" y="4203312"/>
            <a:ext cx="1289603" cy="4610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15887" y="2131330"/>
            <a:ext cx="9856226" cy="86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FFFFFF"/>
                </a:solidFill>
                <a:latin typeface="Gothic A1 Light"/>
              </a:rPr>
              <a:t>Movie와 TV show를 나누어 진행</a:t>
            </a:r>
          </a:p>
          <a:p>
            <a:pPr algn="ctr">
              <a:lnSpc>
                <a:spcPts val="3479"/>
              </a:lnSpc>
            </a:pPr>
            <a:r>
              <a:rPr lang="en-US" sz="2485">
                <a:solidFill>
                  <a:srgbClr val="EA847A"/>
                </a:solidFill>
                <a:latin typeface="Gothic A1 Light"/>
              </a:rPr>
              <a:t>Tag_count 변수(각 콘텐츠에 포함된 태그들의 수)</a:t>
            </a:r>
            <a:r>
              <a:rPr lang="en-US" sz="2485">
                <a:solidFill>
                  <a:srgbClr val="FFFFFF"/>
                </a:solidFill>
                <a:ea typeface="Gothic A1 Light"/>
              </a:rPr>
              <a:t>를 만들어서 분석을 진행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2087" y="8327874"/>
            <a:ext cx="11663826" cy="211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ea typeface="Gothic A1 Bold"/>
              </a:rPr>
              <a:t>상관계수를 확인한 결과 0.07정도로 매우 낮게 나옴 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EA847A"/>
                </a:solidFill>
                <a:latin typeface="Gothic A1 Bold"/>
              </a:rPr>
              <a:t> Movie </a:t>
            </a:r>
            <a:r>
              <a:rPr lang="en-US" sz="4000">
                <a:solidFill>
                  <a:srgbClr val="EA847A"/>
                </a:solidFill>
                <a:ea typeface="Gothic A1 Bold"/>
              </a:rPr>
              <a:t>태그 수와 viewpoint간의 연관성은 없어보임</a:t>
            </a:r>
          </a:p>
          <a:p>
            <a:pPr algn="ctr">
              <a:lnSpc>
                <a:spcPts val="5600"/>
              </a:lnSpc>
            </a:pPr>
            <a:endParaRPr lang="en-US" sz="4000">
              <a:solidFill>
                <a:srgbClr val="EA847A"/>
              </a:solidFill>
              <a:ea typeface="Gothic A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489" y="50801"/>
            <a:ext cx="11536826" cy="17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FFFFFF"/>
                </a:solidFill>
                <a:latin typeface="Gothic A1 Bold"/>
              </a:rPr>
              <a:t>Movie 넷플릭스 태그수 - Viewpoint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3384" y="6671344"/>
            <a:ext cx="7466219" cy="843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6"/>
              </a:lnSpc>
              <a:spcBef>
                <a:spcPct val="0"/>
              </a:spcBef>
            </a:pPr>
            <a:r>
              <a:rPr lang="en-US" sz="2425">
                <a:solidFill>
                  <a:srgbClr val="FDB515"/>
                </a:solidFill>
                <a:ea typeface="Gothic A1 Medium"/>
              </a:rPr>
              <a:t>태그수가 많으면 시청수가 많을 것이라는 예상</a:t>
            </a:r>
            <a:r>
              <a:rPr lang="en-US" sz="2425">
                <a:solidFill>
                  <a:srgbClr val="FFFFFF"/>
                </a:solidFill>
                <a:ea typeface="Gothic A1 Medium"/>
              </a:rPr>
              <a:t>과 다르게산점도와 상관계수로 확인해본 결과, 관련이 없어보임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7988" y="4613185"/>
            <a:ext cx="2007195" cy="82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2260">
                <a:solidFill>
                  <a:srgbClr val="FFFFFF"/>
                </a:solidFill>
                <a:ea typeface="Gothic A1 Medium"/>
              </a:rPr>
              <a:t>태그수 &amp; 시청수</a:t>
            </a:r>
          </a:p>
          <a:p>
            <a:pPr algn="ctr">
              <a:lnSpc>
                <a:spcPts val="3164"/>
              </a:lnSpc>
              <a:spcBef>
                <a:spcPct val="0"/>
              </a:spcBef>
            </a:pPr>
            <a:r>
              <a:rPr lang="en-US" sz="2260">
                <a:solidFill>
                  <a:srgbClr val="FFFFFF"/>
                </a:solidFill>
                <a:ea typeface="Gothic A1 Medium"/>
              </a:rPr>
              <a:t>상관계수 = 0.07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46980"/>
            <a:ext cx="18288000" cy="1739689"/>
            <a:chOff x="0" y="0"/>
            <a:chExt cx="1857019" cy="176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7019" cy="176653"/>
            </a:xfrm>
            <a:custGeom>
              <a:avLst/>
              <a:gdLst/>
              <a:ahLst/>
              <a:cxnLst/>
              <a:rect l="l" t="t" r="r" b="b"/>
              <a:pathLst>
                <a:path w="1857019" h="176653">
                  <a:moveTo>
                    <a:pt x="0" y="0"/>
                  </a:moveTo>
                  <a:lnTo>
                    <a:pt x="1857019" y="0"/>
                  </a:lnTo>
                  <a:lnTo>
                    <a:pt x="1857019" y="176653"/>
                  </a:lnTo>
                  <a:lnTo>
                    <a:pt x="0" y="176653"/>
                  </a:lnTo>
                  <a:close/>
                </a:path>
              </a:pathLst>
            </a:custGeom>
            <a:solidFill>
              <a:srgbClr val="EA847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6914" y="2809617"/>
            <a:ext cx="6251112" cy="37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5032" lvl="1" indent="-127516">
              <a:lnSpc>
                <a:spcPts val="1535"/>
              </a:lnSpc>
              <a:buFont typeface="Arial"/>
              <a:buChar char="•"/>
            </a:pPr>
            <a:r>
              <a:rPr lang="en-US" sz="1181">
                <a:solidFill>
                  <a:srgbClr val="191B27"/>
                </a:solidFill>
                <a:ea typeface="Gothic A1 Medium"/>
              </a:rPr>
              <a:t>전체 Movie 태그의 분포를 확인 했더니 </a:t>
            </a:r>
            <a:r>
              <a:rPr lang="en-US" sz="1181">
                <a:solidFill>
                  <a:srgbClr val="FFFFFF"/>
                </a:solidFill>
                <a:latin typeface="Gothic A1 Medium"/>
              </a:rPr>
              <a:t>Comedies 태그와 dramas 태그의 빈도수가 매우 높음</a:t>
            </a:r>
          </a:p>
          <a:p>
            <a:pPr marL="255032" lvl="1" indent="-127516">
              <a:lnSpc>
                <a:spcPts val="1535"/>
              </a:lnSpc>
              <a:buFont typeface="Arial"/>
              <a:buChar char="•"/>
            </a:pPr>
            <a:r>
              <a:rPr lang="en-US" sz="1181">
                <a:solidFill>
                  <a:srgbClr val="191B27"/>
                </a:solidFill>
                <a:ea typeface="Gothic A1 Medium"/>
              </a:rPr>
              <a:t>각 태그별 빈도수가 얼마나 차이나는지 확인하기 위해 Bar차트와 Pie차트를 통해 확인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4000"/>
          </a:blip>
          <a:srcRect/>
          <a:stretch>
            <a:fillRect/>
          </a:stretch>
        </p:blipFill>
        <p:spPr>
          <a:xfrm>
            <a:off x="0" y="4186668"/>
            <a:ext cx="18288000" cy="656844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4292" y="50801"/>
            <a:ext cx="10913071" cy="17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FFFFFF"/>
                </a:solidFill>
                <a:latin typeface="Gothic A1 Bold"/>
              </a:rPr>
              <a:t>Movie 넷플릭스 태그 - Viewpoint 분석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806" y="2921289"/>
            <a:ext cx="8852853" cy="76355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3139" y="2676881"/>
            <a:ext cx="8784016" cy="787999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292" y="50801"/>
            <a:ext cx="10913071" cy="17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FFFFFF"/>
                </a:solidFill>
                <a:latin typeface="Gothic A1 Bold"/>
              </a:rPr>
              <a:t>Movie 넷플릭스 태그 - Viewpoint 분석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1875416"/>
            <a:ext cx="18288000" cy="788014"/>
            <a:chOff x="0" y="0"/>
            <a:chExt cx="24384000" cy="105068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1050685"/>
              <a:chOff x="0" y="0"/>
              <a:chExt cx="94727662" cy="408173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4727663" cy="4081730"/>
              </a:xfrm>
              <a:custGeom>
                <a:avLst/>
                <a:gdLst/>
                <a:ahLst/>
                <a:cxnLst/>
                <a:rect l="l" t="t" r="r" b="b"/>
                <a:pathLst>
                  <a:path w="94727663" h="4081730">
                    <a:moveTo>
                      <a:pt x="0" y="0"/>
                    </a:moveTo>
                    <a:lnTo>
                      <a:pt x="0" y="4081730"/>
                    </a:lnTo>
                    <a:lnTo>
                      <a:pt x="94727663" y="4081730"/>
                    </a:lnTo>
                    <a:lnTo>
                      <a:pt x="94727663" y="0"/>
                    </a:lnTo>
                    <a:lnTo>
                      <a:pt x="0" y="0"/>
                    </a:lnTo>
                    <a:close/>
                    <a:moveTo>
                      <a:pt x="94666699" y="4020770"/>
                    </a:moveTo>
                    <a:lnTo>
                      <a:pt x="59690" y="4020770"/>
                    </a:lnTo>
                    <a:lnTo>
                      <a:pt x="59690" y="59690"/>
                    </a:lnTo>
                    <a:lnTo>
                      <a:pt x="94666699" y="59690"/>
                    </a:lnTo>
                    <a:lnTo>
                      <a:pt x="94666699" y="4020770"/>
                    </a:lnTo>
                    <a:close/>
                  </a:path>
                </a:pathLst>
              </a:custGeom>
              <a:solidFill>
                <a:srgbClr val="EA847A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856152" y="113475"/>
              <a:ext cx="10639015" cy="654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893">
                  <a:solidFill>
                    <a:srgbClr val="FFFFFF"/>
                  </a:solidFill>
                  <a:ea typeface="Gothic A1 Medium"/>
                </a:rPr>
                <a:t>전체 Movie의 Tags (Count 상위 20개만 시각화)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881263" y="113475"/>
              <a:ext cx="5238664" cy="645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893">
                  <a:solidFill>
                    <a:srgbClr val="FFFFFF"/>
                  </a:solidFill>
                  <a:latin typeface="Gothic A1 Medium"/>
                </a:rPr>
                <a:t>Top 20  Movie의 Tags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83474" y="7318991"/>
            <a:ext cx="1470252" cy="118171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749143" y="8921072"/>
            <a:ext cx="1746591" cy="14038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901218" y="7865557"/>
            <a:ext cx="1484427" cy="119310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" y="2100039"/>
            <a:ext cx="9393935" cy="64113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71524" y="2100040"/>
            <a:ext cx="9416476" cy="75331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292" y="50801"/>
            <a:ext cx="10913071" cy="17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4"/>
              </a:lnSpc>
            </a:pPr>
            <a:r>
              <a:rPr lang="en-US" sz="4931">
                <a:solidFill>
                  <a:srgbClr val="FFFFFF"/>
                </a:solidFill>
                <a:latin typeface="Gothic A1 Bold"/>
              </a:rPr>
              <a:t>Movie 넷플릭스 태그 - Viewpoint 분석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8477356"/>
            <a:ext cx="18288000" cy="2248638"/>
            <a:chOff x="0" y="0"/>
            <a:chExt cx="24384000" cy="299818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2998184"/>
              <a:chOff x="0" y="0"/>
              <a:chExt cx="1857019" cy="2283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57019" cy="228333"/>
              </a:xfrm>
              <a:custGeom>
                <a:avLst/>
                <a:gdLst/>
                <a:ahLst/>
                <a:cxnLst/>
                <a:rect l="l" t="t" r="r" b="b"/>
                <a:pathLst>
                  <a:path w="1857019" h="228333">
                    <a:moveTo>
                      <a:pt x="0" y="0"/>
                    </a:moveTo>
                    <a:lnTo>
                      <a:pt x="1857019" y="0"/>
                    </a:lnTo>
                    <a:lnTo>
                      <a:pt x="1857019" y="228333"/>
                    </a:lnTo>
                    <a:lnTo>
                      <a:pt x="0" y="228333"/>
                    </a:lnTo>
                    <a:close/>
                  </a:path>
                </a:pathLst>
              </a:custGeom>
              <a:solidFill>
                <a:srgbClr val="EA847A">
                  <a:alpha val="86667"/>
                </a:srgbClr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4699248" y="378743"/>
              <a:ext cx="14985504" cy="2107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47"/>
                </a:lnSpc>
              </a:pPr>
              <a:r>
                <a:rPr lang="en-US" sz="2962">
                  <a:solidFill>
                    <a:srgbClr val="191B27"/>
                  </a:solidFill>
                  <a:ea typeface="Gothic A1 Medium"/>
                </a:rPr>
                <a:t>전체 태그 빈도 상위에 있던 액션 태그의 순위가 많이 밀림</a:t>
              </a:r>
            </a:p>
            <a:p>
              <a:pPr algn="ctr">
                <a:lnSpc>
                  <a:spcPts val="4147"/>
                </a:lnSpc>
              </a:pPr>
              <a:r>
                <a:rPr lang="en-US" sz="2962">
                  <a:solidFill>
                    <a:srgbClr val="191B27"/>
                  </a:solidFill>
                  <a:ea typeface="Gothic A1 Medium"/>
                </a:rPr>
                <a:t>체크리스트를 활용하여 유사도를 확인한 결과 0.85로 매우 높게 나옴</a:t>
              </a:r>
            </a:p>
            <a:p>
              <a:pPr algn="ctr">
                <a:lnSpc>
                  <a:spcPts val="4147"/>
                </a:lnSpc>
              </a:pPr>
              <a:r>
                <a:rPr lang="en-US" sz="2962">
                  <a:solidFill>
                    <a:srgbClr val="FFFFFF"/>
                  </a:solidFill>
                  <a:ea typeface="Gothic A1 Medium"/>
                </a:rPr>
                <a:t>특정 태그들이 상위 viewpoint와 연관이 있음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1241425"/>
            <a:ext cx="18288000" cy="801464"/>
            <a:chOff x="0" y="0"/>
            <a:chExt cx="94727662" cy="41514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727663" cy="4151402"/>
            </a:xfrm>
            <a:custGeom>
              <a:avLst/>
              <a:gdLst/>
              <a:ahLst/>
              <a:cxnLst/>
              <a:rect l="l" t="t" r="r" b="b"/>
              <a:pathLst>
                <a:path w="94727663" h="4151402">
                  <a:moveTo>
                    <a:pt x="0" y="0"/>
                  </a:moveTo>
                  <a:lnTo>
                    <a:pt x="0" y="4151402"/>
                  </a:lnTo>
                  <a:lnTo>
                    <a:pt x="94727663" y="4151402"/>
                  </a:lnTo>
                  <a:lnTo>
                    <a:pt x="94727663" y="0"/>
                  </a:lnTo>
                  <a:lnTo>
                    <a:pt x="0" y="0"/>
                  </a:lnTo>
                  <a:close/>
                  <a:moveTo>
                    <a:pt x="94666699" y="4090443"/>
                  </a:moveTo>
                  <a:lnTo>
                    <a:pt x="59690" y="4090443"/>
                  </a:lnTo>
                  <a:lnTo>
                    <a:pt x="59690" y="59690"/>
                  </a:lnTo>
                  <a:lnTo>
                    <a:pt x="94666699" y="59690"/>
                  </a:lnTo>
                  <a:lnTo>
                    <a:pt x="94666699" y="4090443"/>
                  </a:lnTo>
                  <a:close/>
                </a:path>
              </a:pathLst>
            </a:custGeom>
            <a:solidFill>
              <a:srgbClr val="EA847A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533838" y="1295574"/>
            <a:ext cx="7695815" cy="49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ea typeface="Gothic A1 Medium"/>
              </a:rPr>
              <a:t>전체 Movie의 Tags (Count 상위 20개만 시각화)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76400" y="1295574"/>
            <a:ext cx="3598095" cy="101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Gothic A1 Medium"/>
              </a:rPr>
              <a:t>Top 20  Movie의 Tags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92114" y="2529102"/>
            <a:ext cx="1105356" cy="88843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alphaModFix amt="6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332343" y="4739265"/>
            <a:ext cx="1105356" cy="88843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458296">
            <a:off x="10745274" y="4599723"/>
            <a:ext cx="1289603" cy="4610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723578">
            <a:off x="1852670" y="2382654"/>
            <a:ext cx="1289603" cy="46103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77941" y="2424328"/>
            <a:ext cx="1148457" cy="84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2426">
                <a:solidFill>
                  <a:srgbClr val="000000"/>
                </a:solidFill>
                <a:latin typeface="Gothic A1 Medium"/>
              </a:rPr>
              <a:t>3위 </a:t>
            </a:r>
            <a:r>
              <a:rPr lang="en-US" sz="2426">
                <a:solidFill>
                  <a:srgbClr val="000000"/>
                </a:solidFill>
                <a:ea typeface="Gothic A1 Medium"/>
              </a:rPr>
              <a:t>액션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64768" y="4449282"/>
            <a:ext cx="1322586" cy="84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2426">
                <a:solidFill>
                  <a:srgbClr val="000000"/>
                </a:solidFill>
                <a:latin typeface="Gothic A1 Medium"/>
              </a:rPr>
              <a:t>10위 </a:t>
            </a:r>
            <a:r>
              <a:rPr lang="en-US" sz="2426">
                <a:solidFill>
                  <a:srgbClr val="000000"/>
                </a:solidFill>
                <a:ea typeface="Gothic A1 Medium"/>
              </a:rPr>
              <a:t>액션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4553" y="4766866"/>
            <a:ext cx="11513840" cy="1913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45"/>
              </a:lnSpc>
            </a:pPr>
            <a:r>
              <a:rPr lang="en-US" sz="5957">
                <a:solidFill>
                  <a:srgbClr val="FFFFFF"/>
                </a:solidFill>
                <a:latin typeface="Gothic A1 Medium"/>
              </a:rPr>
              <a:t>TV show 태그 수 - View point 분석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442" b="1442"/>
          <a:stretch>
            <a:fillRect/>
          </a:stretch>
        </p:blipFill>
        <p:spPr>
          <a:xfrm>
            <a:off x="1628552" y="3512026"/>
            <a:ext cx="8999118" cy="50051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24856" y="5177773"/>
            <a:ext cx="4111475" cy="167369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" y="98425"/>
            <a:ext cx="9661757" cy="161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TV show 태그 수 - View point 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8593176"/>
            <a:ext cx="18288000" cy="138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1"/>
              </a:lnSpc>
            </a:pPr>
            <a:r>
              <a:rPr lang="en-US" sz="3986">
                <a:solidFill>
                  <a:srgbClr val="FFFFFF"/>
                </a:solidFill>
                <a:ea typeface="Gothic A1 Bold"/>
              </a:rPr>
              <a:t>상관계수를 확인한 결과 0.04정도로 매우 낮게 나옴 </a:t>
            </a:r>
          </a:p>
          <a:p>
            <a:pPr algn="ctr">
              <a:lnSpc>
                <a:spcPts val="5581"/>
              </a:lnSpc>
            </a:pPr>
            <a:r>
              <a:rPr lang="en-US" sz="3986">
                <a:solidFill>
                  <a:srgbClr val="FFFFFF"/>
                </a:solidFill>
                <a:latin typeface="Gothic A1 Bold"/>
              </a:rPr>
              <a:t> </a:t>
            </a:r>
            <a:r>
              <a:rPr lang="en-US" sz="3986">
                <a:solidFill>
                  <a:srgbClr val="EA847A"/>
                </a:solidFill>
                <a:latin typeface="Gothic A1 Bold"/>
              </a:rPr>
              <a:t>TV show </a:t>
            </a:r>
            <a:r>
              <a:rPr lang="en-US" sz="3986">
                <a:solidFill>
                  <a:srgbClr val="EA847A"/>
                </a:solidFill>
                <a:ea typeface="Gothic A1 Bold"/>
              </a:rPr>
              <a:t>태그 수와 viewpoint간의 연관성은 없어보임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16086" y="2102754"/>
            <a:ext cx="12255831" cy="51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sz="3090">
                <a:solidFill>
                  <a:srgbClr val="EA847A"/>
                </a:solidFill>
                <a:latin typeface="Gothic A1 Light"/>
              </a:rPr>
              <a:t>Tag_count 변수(각 콘텐츠에 포함된 태그들의 수)</a:t>
            </a:r>
            <a:r>
              <a:rPr lang="en-US" sz="3090">
                <a:solidFill>
                  <a:srgbClr val="FFFFFF"/>
                </a:solidFill>
                <a:ea typeface="Gothic A1 Light"/>
              </a:rPr>
              <a:t>를 만들어서 분석을 진행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586687" y="5035502"/>
            <a:ext cx="1639096" cy="1317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751784" y="4901861"/>
            <a:ext cx="1289603" cy="46103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664118" y="5311733"/>
            <a:ext cx="2007195" cy="821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2260">
                <a:solidFill>
                  <a:srgbClr val="FFFFFF"/>
                </a:solidFill>
                <a:ea typeface="Gothic A1 Medium"/>
              </a:rPr>
              <a:t>태그수 &amp; 시청수</a:t>
            </a:r>
          </a:p>
          <a:p>
            <a:pPr algn="ctr">
              <a:lnSpc>
                <a:spcPts val="3164"/>
              </a:lnSpc>
              <a:spcBef>
                <a:spcPct val="0"/>
              </a:spcBef>
            </a:pPr>
            <a:r>
              <a:rPr lang="en-US" sz="2260">
                <a:solidFill>
                  <a:srgbClr val="FFFFFF"/>
                </a:solidFill>
                <a:ea typeface="Gothic A1 Medium"/>
              </a:rPr>
              <a:t>상관계수 = 0.04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29917" y="6637105"/>
            <a:ext cx="2404329" cy="240432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947" r="-1947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3894044" y="7925572"/>
            <a:ext cx="953397" cy="0"/>
          </a:xfrm>
          <a:prstGeom prst="line">
            <a:avLst/>
          </a:prstGeom>
          <a:ln w="19050" cap="rnd">
            <a:solidFill>
              <a:srgbClr val="E509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2664273" y="3877346"/>
            <a:ext cx="943503" cy="0"/>
          </a:xfrm>
          <a:prstGeom prst="line">
            <a:avLst/>
          </a:prstGeom>
          <a:ln w="19050" cap="rnd">
            <a:solidFill>
              <a:srgbClr val="E5091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2615024" y="7925572"/>
            <a:ext cx="953397" cy="0"/>
          </a:xfrm>
          <a:prstGeom prst="line">
            <a:avLst/>
          </a:prstGeom>
          <a:ln w="19050" cap="rnd">
            <a:solidFill>
              <a:srgbClr val="E5091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630704" y="2792057"/>
            <a:ext cx="2189571" cy="2189562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871" r="-387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549641" y="6828901"/>
            <a:ext cx="2212533" cy="2212524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22" r="-32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52879" y="2801549"/>
            <a:ext cx="2189571" cy="2189562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691" r="-3691"/>
              </a:stretch>
            </a:blipFill>
          </p:spPr>
        </p:sp>
      </p:grpSp>
      <p:sp>
        <p:nvSpPr>
          <p:cNvPr id="13" name="AutoShape 13"/>
          <p:cNvSpPr/>
          <p:nvPr/>
        </p:nvSpPr>
        <p:spPr>
          <a:xfrm>
            <a:off x="3903939" y="3896330"/>
            <a:ext cx="943503" cy="0"/>
          </a:xfrm>
          <a:prstGeom prst="line">
            <a:avLst/>
          </a:prstGeom>
          <a:ln w="19050" cap="rnd">
            <a:solidFill>
              <a:srgbClr val="E5091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38119" y="2588775"/>
            <a:ext cx="2596126" cy="259612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092263" y="7620501"/>
            <a:ext cx="1088099" cy="4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7"/>
              </a:lnSpc>
            </a:pPr>
            <a:r>
              <a:rPr lang="en-US" sz="2936">
                <a:solidFill>
                  <a:srgbClr val="FFFFFF"/>
                </a:solidFill>
                <a:ea typeface="Gothic A1 Medium"/>
              </a:rPr>
              <a:t>김영성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51774" y="3562566"/>
            <a:ext cx="1482706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3"/>
              </a:lnSpc>
            </a:pPr>
            <a:r>
              <a:rPr lang="en-US" sz="2933">
                <a:solidFill>
                  <a:srgbClr val="FFFFFF"/>
                </a:solidFill>
                <a:ea typeface="Gothic A1 Medium"/>
              </a:rPr>
              <a:t>유화영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21270" y="7610910"/>
            <a:ext cx="1139924" cy="4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7"/>
              </a:lnSpc>
            </a:pPr>
            <a:r>
              <a:rPr lang="en-US" sz="2936">
                <a:solidFill>
                  <a:srgbClr val="FFFFFF"/>
                </a:solidFill>
                <a:ea typeface="Gothic A1 Medium"/>
              </a:rPr>
              <a:t>천상희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92263" y="3553075"/>
            <a:ext cx="3630745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3"/>
              </a:lnSpc>
            </a:pPr>
            <a:r>
              <a:rPr lang="en-US" sz="2933">
                <a:solidFill>
                  <a:srgbClr val="FFFFFF"/>
                </a:solidFill>
                <a:ea typeface="Gothic A1 Medium"/>
              </a:rPr>
              <a:t>채길호 (Team leader)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92263" y="4205914"/>
            <a:ext cx="1688703" cy="73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2"/>
              </a:lnSpc>
            </a:pPr>
            <a:r>
              <a:rPr lang="en-US" sz="2137">
                <a:solidFill>
                  <a:srgbClr val="FFFFFF"/>
                </a:solidFill>
                <a:ea typeface="Gothic A1 Bold"/>
              </a:rPr>
              <a:t>프로젝트 총괄</a:t>
            </a:r>
          </a:p>
          <a:p>
            <a:pPr>
              <a:lnSpc>
                <a:spcPts val="2992"/>
              </a:lnSpc>
            </a:pPr>
            <a:r>
              <a:rPr lang="en-US" sz="2137">
                <a:solidFill>
                  <a:srgbClr val="FFFFFF"/>
                </a:solidFill>
                <a:latin typeface="Gothic A1 Bold"/>
              </a:rPr>
              <a:t>Modeling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421270" y="4196389"/>
            <a:ext cx="2916370" cy="76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Gothic A1 Bold"/>
              </a:rPr>
              <a:t>Service 제공 국가 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Gothic A1 Bold"/>
              </a:rPr>
              <a:t>Origin of country</a:t>
            </a:r>
            <a:r>
              <a:rPr lang="en-US" sz="2200">
                <a:solidFill>
                  <a:srgbClr val="FFFFFF"/>
                </a:solidFill>
                <a:latin typeface="Gothic A1 Bold"/>
              </a:rPr>
              <a:t> 분석</a:t>
            </a:r>
            <a:r>
              <a:rPr lang="en-US" sz="2199">
                <a:solidFill>
                  <a:srgbClr val="FFFFFF"/>
                </a:solidFill>
                <a:latin typeface="Gothic A1 Bold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92263" y="8240056"/>
            <a:ext cx="3383525" cy="76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Gothic A1 Bold"/>
              </a:rPr>
              <a:t>Release date  분석</a:t>
            </a:r>
          </a:p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ea typeface="Gothic A1 Bold"/>
              </a:rPr>
              <a:t>넷플릭스 재무제표 DB가공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421270" y="8249580"/>
            <a:ext cx="1505810" cy="77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2"/>
              </a:lnSpc>
            </a:pPr>
            <a:r>
              <a:rPr lang="en-US" sz="2137">
                <a:solidFill>
                  <a:srgbClr val="FFFFFF"/>
                </a:solidFill>
                <a:latin typeface="Gothic A1 Bold"/>
              </a:rPr>
              <a:t>imdb (평점)</a:t>
            </a:r>
          </a:p>
          <a:p>
            <a:pPr>
              <a:lnSpc>
                <a:spcPts val="2992"/>
              </a:lnSpc>
            </a:pPr>
            <a:r>
              <a:rPr lang="en-US" sz="2137">
                <a:solidFill>
                  <a:srgbClr val="FFFFFF"/>
                </a:solidFill>
                <a:ea typeface="Gothic A1 Bold"/>
              </a:rPr>
              <a:t>장르 분석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-25400"/>
            <a:ext cx="6282304" cy="139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72"/>
              </a:lnSpc>
            </a:pPr>
            <a:r>
              <a:rPr lang="en-US" sz="8901">
                <a:solidFill>
                  <a:srgbClr val="FFFFFF"/>
                </a:solidFill>
                <a:latin typeface="Gothic A1 Bold"/>
              </a:rPr>
              <a:t>Our Team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427425" y="2598267"/>
            <a:ext cx="2596126" cy="2596126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348319" y="6637100"/>
            <a:ext cx="2596126" cy="259612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66801" y="6570105"/>
            <a:ext cx="2519273" cy="251927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5000"/>
          </a:blip>
          <a:srcRect/>
          <a:stretch>
            <a:fillRect/>
          </a:stretch>
        </p:blipFill>
        <p:spPr>
          <a:xfrm>
            <a:off x="1" y="3898593"/>
            <a:ext cx="18538139" cy="66582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" y="98425"/>
            <a:ext cx="9661757" cy="161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TV show 태그 수 - View point 분석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2137473"/>
            <a:ext cx="18288000" cy="1761120"/>
            <a:chOff x="0" y="0"/>
            <a:chExt cx="1857019" cy="1788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57019" cy="178829"/>
            </a:xfrm>
            <a:custGeom>
              <a:avLst/>
              <a:gdLst/>
              <a:ahLst/>
              <a:cxnLst/>
              <a:rect l="l" t="t" r="r" b="b"/>
              <a:pathLst>
                <a:path w="1857019" h="178829">
                  <a:moveTo>
                    <a:pt x="0" y="0"/>
                  </a:moveTo>
                  <a:lnTo>
                    <a:pt x="1857019" y="0"/>
                  </a:lnTo>
                  <a:lnTo>
                    <a:pt x="1857019" y="178829"/>
                  </a:lnTo>
                  <a:lnTo>
                    <a:pt x="0" y="178829"/>
                  </a:lnTo>
                  <a:close/>
                </a:path>
              </a:pathLst>
            </a:custGeom>
            <a:solidFill>
              <a:srgbClr val="EA847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52971" y="2437009"/>
            <a:ext cx="17513598" cy="975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1200">
                <a:solidFill>
                  <a:srgbClr val="191B27"/>
                </a:solidFill>
                <a:ea typeface="Gothic A1 Bold"/>
              </a:rPr>
              <a:t>전체 TV show 태그의 분포를 확인했더니, </a:t>
            </a:r>
            <a:r>
              <a:rPr lang="en-US" sz="1200">
                <a:solidFill>
                  <a:srgbClr val="FFFFFF"/>
                </a:solidFill>
                <a:latin typeface="Gothic A1 Bold"/>
              </a:rPr>
              <a:t>TV Programmes 태그와 TV dramas 태그의 빈도수가 높음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191B27"/>
                </a:solidFill>
                <a:ea typeface="Gothic A1 Bold"/>
              </a:rPr>
              <a:t>각 태그별 빈도수가 얼마나 차이나는지 확인하기 위해 Bar차트와 Pie차트를 통해 확인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06632" y="2711609"/>
            <a:ext cx="8481369" cy="78452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3364" y="2526755"/>
            <a:ext cx="8824307" cy="80301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" y="98425"/>
            <a:ext cx="9661757" cy="161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TV show 태그 수 - View point 분석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1875416"/>
            <a:ext cx="18288000" cy="788014"/>
            <a:chOff x="0" y="0"/>
            <a:chExt cx="24384000" cy="105068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4384000" cy="1050685"/>
              <a:chOff x="0" y="0"/>
              <a:chExt cx="94727662" cy="408173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4727663" cy="4081730"/>
              </a:xfrm>
              <a:custGeom>
                <a:avLst/>
                <a:gdLst/>
                <a:ahLst/>
                <a:cxnLst/>
                <a:rect l="l" t="t" r="r" b="b"/>
                <a:pathLst>
                  <a:path w="94727663" h="4081730">
                    <a:moveTo>
                      <a:pt x="0" y="0"/>
                    </a:moveTo>
                    <a:lnTo>
                      <a:pt x="0" y="4081730"/>
                    </a:lnTo>
                    <a:lnTo>
                      <a:pt x="94727663" y="4081730"/>
                    </a:lnTo>
                    <a:lnTo>
                      <a:pt x="94727663" y="0"/>
                    </a:lnTo>
                    <a:lnTo>
                      <a:pt x="0" y="0"/>
                    </a:lnTo>
                    <a:close/>
                    <a:moveTo>
                      <a:pt x="94666699" y="4020770"/>
                    </a:moveTo>
                    <a:lnTo>
                      <a:pt x="59690" y="4020770"/>
                    </a:lnTo>
                    <a:lnTo>
                      <a:pt x="59690" y="59690"/>
                    </a:lnTo>
                    <a:lnTo>
                      <a:pt x="94666699" y="59690"/>
                    </a:lnTo>
                    <a:lnTo>
                      <a:pt x="94666699" y="4020770"/>
                    </a:lnTo>
                    <a:close/>
                  </a:path>
                </a:pathLst>
              </a:custGeom>
              <a:solidFill>
                <a:srgbClr val="EA847A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396444" y="113475"/>
              <a:ext cx="11248489" cy="654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893">
                  <a:solidFill>
                    <a:srgbClr val="FFFFFF"/>
                  </a:solidFill>
                  <a:ea typeface="Gothic A1 Bold"/>
                </a:rPr>
                <a:t>전체 TV show의 Tags (Count 상위 20개만 시각화)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399843" y="113475"/>
              <a:ext cx="5848385" cy="645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893">
                  <a:solidFill>
                    <a:srgbClr val="FFFFFF"/>
                  </a:solidFill>
                  <a:latin typeface="Gothic A1 Bold"/>
                </a:rPr>
                <a:t>Top 20  TV show의 Tags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596056" y="7880120"/>
            <a:ext cx="1605430" cy="129036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874217" y="3367653"/>
            <a:ext cx="1570644" cy="126240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08815" y="6856748"/>
            <a:ext cx="1605430" cy="129036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96387" y="2212230"/>
            <a:ext cx="9320867" cy="70061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07977" y="2158267"/>
            <a:ext cx="9779352" cy="67355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8477356"/>
            <a:ext cx="18288000" cy="2218298"/>
            <a:chOff x="0" y="0"/>
            <a:chExt cx="24384000" cy="295773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4384000" cy="2957730"/>
              <a:chOff x="0" y="0"/>
              <a:chExt cx="1857019" cy="22525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857019" cy="225253"/>
              </a:xfrm>
              <a:custGeom>
                <a:avLst/>
                <a:gdLst/>
                <a:ahLst/>
                <a:cxnLst/>
                <a:rect l="l" t="t" r="r" b="b"/>
                <a:pathLst>
                  <a:path w="1857019" h="225253">
                    <a:moveTo>
                      <a:pt x="0" y="0"/>
                    </a:moveTo>
                    <a:lnTo>
                      <a:pt x="1857019" y="0"/>
                    </a:lnTo>
                    <a:lnTo>
                      <a:pt x="1857019" y="225253"/>
                    </a:lnTo>
                    <a:lnTo>
                      <a:pt x="0" y="225253"/>
                    </a:lnTo>
                    <a:close/>
                  </a:path>
                </a:pathLst>
              </a:custGeom>
              <a:solidFill>
                <a:srgbClr val="EA847A">
                  <a:alpha val="86667"/>
                </a:srgbClr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4699248" y="388268"/>
              <a:ext cx="14985504" cy="2057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9"/>
                </a:lnSpc>
              </a:pPr>
              <a:r>
                <a:rPr lang="en-US" sz="2907">
                  <a:solidFill>
                    <a:srgbClr val="191B27"/>
                  </a:solidFill>
                  <a:ea typeface="Gothic A1 Bold"/>
                </a:rPr>
                <a:t>체크리스트를 활용하여 유사도를 확인한 결과 0.85로 매우 높게 나옴</a:t>
              </a:r>
            </a:p>
            <a:p>
              <a:pPr algn="ctr">
                <a:lnSpc>
                  <a:spcPts val="4069"/>
                </a:lnSpc>
              </a:pPr>
              <a:endParaRPr lang="en-US" sz="2907">
                <a:solidFill>
                  <a:srgbClr val="191B27"/>
                </a:solidFill>
                <a:ea typeface="Gothic A1 Bold"/>
              </a:endParaRPr>
            </a:p>
            <a:p>
              <a:pPr algn="ctr">
                <a:lnSpc>
                  <a:spcPts val="4069"/>
                </a:lnSpc>
              </a:pPr>
              <a:r>
                <a:rPr lang="en-US" sz="2907">
                  <a:solidFill>
                    <a:srgbClr val="FFFFFF"/>
                  </a:solidFill>
                  <a:ea typeface="Gothic A1 Bold"/>
                </a:rPr>
                <a:t>특정 태그들이 상위 viewpoint와 연관이 있음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363140"/>
            <a:ext cx="18288000" cy="788014"/>
            <a:chOff x="0" y="0"/>
            <a:chExt cx="24384000" cy="105068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4384000" cy="1050685"/>
              <a:chOff x="0" y="0"/>
              <a:chExt cx="94727662" cy="40817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4727663" cy="4081730"/>
              </a:xfrm>
              <a:custGeom>
                <a:avLst/>
                <a:gdLst/>
                <a:ahLst/>
                <a:cxnLst/>
                <a:rect l="l" t="t" r="r" b="b"/>
                <a:pathLst>
                  <a:path w="94727663" h="4081730">
                    <a:moveTo>
                      <a:pt x="0" y="0"/>
                    </a:moveTo>
                    <a:lnTo>
                      <a:pt x="0" y="4081730"/>
                    </a:lnTo>
                    <a:lnTo>
                      <a:pt x="94727663" y="4081730"/>
                    </a:lnTo>
                    <a:lnTo>
                      <a:pt x="94727663" y="0"/>
                    </a:lnTo>
                    <a:lnTo>
                      <a:pt x="0" y="0"/>
                    </a:lnTo>
                    <a:close/>
                    <a:moveTo>
                      <a:pt x="94666699" y="4020770"/>
                    </a:moveTo>
                    <a:lnTo>
                      <a:pt x="59690" y="4020770"/>
                    </a:lnTo>
                    <a:lnTo>
                      <a:pt x="59690" y="59690"/>
                    </a:lnTo>
                    <a:lnTo>
                      <a:pt x="94666699" y="59690"/>
                    </a:lnTo>
                    <a:lnTo>
                      <a:pt x="94666699" y="4020770"/>
                    </a:lnTo>
                    <a:close/>
                  </a:path>
                </a:pathLst>
              </a:custGeom>
              <a:solidFill>
                <a:srgbClr val="EA847A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063595" y="113475"/>
              <a:ext cx="11248489" cy="654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893">
                  <a:solidFill>
                    <a:srgbClr val="FFFFFF"/>
                  </a:solidFill>
                  <a:ea typeface="Gothic A1 Bold"/>
                </a:rPr>
                <a:t>전체 TV show의 Tags (Count 상위 20개만 시각화)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552243" y="113475"/>
              <a:ext cx="5848385" cy="645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893">
                  <a:solidFill>
                    <a:srgbClr val="FFFFFF"/>
                  </a:solidFill>
                  <a:latin typeface="Gothic A1 Bold"/>
                </a:rPr>
                <a:t>Top 20  TV show의 Tags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" y="98425"/>
            <a:ext cx="9661757" cy="161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TV show 태그 수 - View point 분석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86292" y="2388755"/>
            <a:ext cx="1040011" cy="83590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371376" y="2388754"/>
            <a:ext cx="660385" cy="53078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301982">
            <a:off x="9815964" y="2391791"/>
            <a:ext cx="1035545" cy="37020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301982">
            <a:off x="1042944" y="2504621"/>
            <a:ext cx="1035545" cy="37020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128946" y="2692409"/>
            <a:ext cx="1547316" cy="39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000000"/>
                </a:solidFill>
                <a:latin typeface="Gothic A1 Bold"/>
              </a:rPr>
              <a:t>TV Dramas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81626" y="2575425"/>
            <a:ext cx="1873746" cy="39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000000"/>
                </a:solidFill>
                <a:latin typeface="Gothic A1 Bold"/>
              </a:rPr>
              <a:t>US TV Shows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47621" y="9274387"/>
            <a:ext cx="12665605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7"/>
              </a:lnSpc>
              <a:spcBef>
                <a:spcPct val="0"/>
              </a:spcBef>
            </a:pPr>
            <a:r>
              <a:rPr lang="en-US" sz="2076">
                <a:solidFill>
                  <a:srgbClr val="000000"/>
                </a:solidFill>
                <a:ea typeface="Gothic A1 Bold"/>
              </a:rPr>
              <a:t>유사도 : 빈도수가 많은 것 기준 TV show 태그의 종류와 Top 20 TV show의 태그의 종류와 얼마나 같은지 확인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597" t="7675" r="5341" b="1745"/>
          <a:stretch>
            <a:fillRect/>
          </a:stretch>
        </p:blipFill>
        <p:spPr>
          <a:xfrm>
            <a:off x="10737129" y="6873434"/>
            <a:ext cx="6770052" cy="35121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2203" t="9601" r="7084"/>
          <a:stretch>
            <a:fillRect/>
          </a:stretch>
        </p:blipFill>
        <p:spPr>
          <a:xfrm>
            <a:off x="854220" y="6923196"/>
            <a:ext cx="6518611" cy="346240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70284" y="1432123"/>
            <a:ext cx="11169313" cy="1399913"/>
            <a:chOff x="0" y="0"/>
            <a:chExt cx="1857019" cy="2850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57019" cy="285082"/>
            </a:xfrm>
            <a:custGeom>
              <a:avLst/>
              <a:gdLst/>
              <a:ahLst/>
              <a:cxnLst/>
              <a:rect l="l" t="t" r="r" b="b"/>
              <a:pathLst>
                <a:path w="1857019" h="285082">
                  <a:moveTo>
                    <a:pt x="0" y="0"/>
                  </a:moveTo>
                  <a:lnTo>
                    <a:pt x="1857019" y="0"/>
                  </a:lnTo>
                  <a:lnTo>
                    <a:pt x="1857019" y="285082"/>
                  </a:lnTo>
                  <a:lnTo>
                    <a:pt x="0" y="285082"/>
                  </a:lnTo>
                  <a:close/>
                </a:path>
              </a:pathLst>
            </a:custGeom>
            <a:solidFill>
              <a:srgbClr val="EA847A">
                <a:alpha val="86667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990206" y="1465964"/>
            <a:ext cx="6853536" cy="121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2260">
                <a:solidFill>
                  <a:srgbClr val="FFFFFF"/>
                </a:solidFill>
                <a:latin typeface="Gothic A1 Bold"/>
              </a:rPr>
              <a:t>Genre - viewpoint의 분포를 확인</a:t>
            </a:r>
          </a:p>
          <a:p>
            <a:pPr algn="ctr">
              <a:lnSpc>
                <a:spcPts val="3164"/>
              </a:lnSpc>
            </a:pPr>
            <a:r>
              <a:rPr lang="en-US" sz="2260">
                <a:solidFill>
                  <a:srgbClr val="FFFFFF"/>
                </a:solidFill>
                <a:latin typeface="Gothic A1 Bold"/>
              </a:rPr>
              <a:t>Movie / TV show 사이의 큰 차이는 없으나, </a:t>
            </a:r>
          </a:p>
          <a:p>
            <a:pPr algn="ctr">
              <a:lnSpc>
                <a:spcPts val="3164"/>
              </a:lnSpc>
            </a:pPr>
            <a:r>
              <a:rPr lang="en-US" sz="2260">
                <a:solidFill>
                  <a:srgbClr val="FFFFFF"/>
                </a:solidFill>
                <a:ea typeface="Gothic A1 Bold"/>
              </a:rPr>
              <a:t>여러회차로 방영되는 TV show의 Viewpoint가 더 높음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001967" y="2259259"/>
            <a:ext cx="4043612" cy="404361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1684" y="11684"/>
              <a:ext cx="6326632" cy="6326632"/>
            </a:xfrm>
            <a:custGeom>
              <a:avLst/>
              <a:gdLst/>
              <a:ahLst/>
              <a:cxnLst/>
              <a:rect l="l" t="t" r="r" b="b"/>
              <a:pathLst>
                <a:path w="6326632" h="6326632">
                  <a:moveTo>
                    <a:pt x="3163316" y="0"/>
                  </a:moveTo>
                  <a:cubicBezTo>
                    <a:pt x="1416304" y="0"/>
                    <a:pt x="0" y="1416304"/>
                    <a:pt x="0" y="3163316"/>
                  </a:cubicBezTo>
                  <a:cubicBezTo>
                    <a:pt x="0" y="4910328"/>
                    <a:pt x="1416304" y="6326632"/>
                    <a:pt x="3163316" y="6326632"/>
                  </a:cubicBezTo>
                  <a:cubicBezTo>
                    <a:pt x="4910328" y="6326632"/>
                    <a:pt x="6326632" y="4910328"/>
                    <a:pt x="6326632" y="3163316"/>
                  </a:cubicBezTo>
                  <a:cubicBezTo>
                    <a:pt x="6326632" y="1416304"/>
                    <a:pt x="4910328" y="0"/>
                    <a:pt x="3163316" y="0"/>
                  </a:cubicBezTo>
                  <a:close/>
                  <a:moveTo>
                    <a:pt x="3163316" y="4190746"/>
                  </a:moveTo>
                  <a:cubicBezTo>
                    <a:pt x="2595880" y="4190746"/>
                    <a:pt x="2135886" y="3730752"/>
                    <a:pt x="2135886" y="3163316"/>
                  </a:cubicBezTo>
                  <a:cubicBezTo>
                    <a:pt x="2135886" y="2595880"/>
                    <a:pt x="2595880" y="2135886"/>
                    <a:pt x="3163316" y="2135886"/>
                  </a:cubicBezTo>
                  <a:cubicBezTo>
                    <a:pt x="3730752" y="2135886"/>
                    <a:pt x="4190746" y="2595880"/>
                    <a:pt x="4190746" y="3163316"/>
                  </a:cubicBezTo>
                  <a:cubicBezTo>
                    <a:pt x="4190746" y="3730752"/>
                    <a:pt x="3730752" y="4190746"/>
                    <a:pt x="3163316" y="4190746"/>
                  </a:cubicBezTo>
                  <a:close/>
                </a:path>
              </a:pathLst>
            </a:custGeom>
            <a:blipFill>
              <a:blip r:embed="rId5"/>
              <a:stretch>
                <a:fillRect l="-868" t="-531" r="-1411" b="14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478629" y="2259260"/>
            <a:ext cx="4119671" cy="411967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1684" y="11684"/>
              <a:ext cx="6326632" cy="6326632"/>
            </a:xfrm>
            <a:custGeom>
              <a:avLst/>
              <a:gdLst/>
              <a:ahLst/>
              <a:cxnLst/>
              <a:rect l="l" t="t" r="r" b="b"/>
              <a:pathLst>
                <a:path w="6326632" h="6326632">
                  <a:moveTo>
                    <a:pt x="3163316" y="0"/>
                  </a:moveTo>
                  <a:cubicBezTo>
                    <a:pt x="1416304" y="0"/>
                    <a:pt x="0" y="1416304"/>
                    <a:pt x="0" y="3163316"/>
                  </a:cubicBezTo>
                  <a:cubicBezTo>
                    <a:pt x="0" y="4910328"/>
                    <a:pt x="1416304" y="6326632"/>
                    <a:pt x="3163316" y="6326632"/>
                  </a:cubicBezTo>
                  <a:cubicBezTo>
                    <a:pt x="4910328" y="6326632"/>
                    <a:pt x="6326632" y="4910328"/>
                    <a:pt x="6326632" y="3163316"/>
                  </a:cubicBezTo>
                  <a:cubicBezTo>
                    <a:pt x="6326632" y="1416304"/>
                    <a:pt x="4910328" y="0"/>
                    <a:pt x="3163316" y="0"/>
                  </a:cubicBezTo>
                  <a:close/>
                  <a:moveTo>
                    <a:pt x="3163316" y="4190746"/>
                  </a:moveTo>
                  <a:cubicBezTo>
                    <a:pt x="2595880" y="4190746"/>
                    <a:pt x="2135886" y="3730752"/>
                    <a:pt x="2135886" y="3163316"/>
                  </a:cubicBezTo>
                  <a:cubicBezTo>
                    <a:pt x="2135886" y="2595880"/>
                    <a:pt x="2595880" y="2135886"/>
                    <a:pt x="3163316" y="2135886"/>
                  </a:cubicBezTo>
                  <a:cubicBezTo>
                    <a:pt x="3730752" y="2135886"/>
                    <a:pt x="4190746" y="2595880"/>
                    <a:pt x="4190746" y="3163316"/>
                  </a:cubicBezTo>
                  <a:cubicBezTo>
                    <a:pt x="4190746" y="3730752"/>
                    <a:pt x="3730752" y="4190746"/>
                    <a:pt x="3163316" y="4190746"/>
                  </a:cubicBezTo>
                  <a:close/>
                </a:path>
              </a:pathLst>
            </a:custGeom>
            <a:blipFill>
              <a:blip r:embed="rId6"/>
              <a:stretch>
                <a:fillRect l="-3651" t="183" r="-1037" b="18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" y="98426"/>
            <a:ext cx="6869907" cy="78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Genre - View point 분석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33545" y="6379283"/>
            <a:ext cx="3447335" cy="34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1"/>
              </a:lnSpc>
            </a:pPr>
            <a:r>
              <a:rPr lang="en-US" sz="2072">
                <a:solidFill>
                  <a:srgbClr val="FFFFFF"/>
                </a:solidFill>
                <a:latin typeface="Gothic A1 Bold"/>
              </a:rPr>
              <a:t>Movie 장르 - viewpoint 분포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9517" y="6388808"/>
            <a:ext cx="3671952" cy="714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042">
                <a:solidFill>
                  <a:srgbClr val="FFFFFF"/>
                </a:solidFill>
                <a:latin typeface="Gothic A1 Bold"/>
              </a:rPr>
              <a:t>TV show 장르 - viewpoint 분포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234" y="4204867"/>
            <a:ext cx="2373672" cy="689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2">
                <a:solidFill>
                  <a:srgbClr val="FFFFFF"/>
                </a:solidFill>
                <a:latin typeface="Gothic A1 Bold"/>
              </a:rPr>
              <a:t>TV show 장르 빈도수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76676" y="4091604"/>
            <a:ext cx="2106749" cy="689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1982">
                <a:solidFill>
                  <a:srgbClr val="FFFFFF"/>
                </a:solidFill>
                <a:latin typeface="Gothic A1 Bold"/>
              </a:rPr>
              <a:t>Movie 장르 빈도수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556767" y="2702944"/>
            <a:ext cx="1605430" cy="129036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951337" y="2497858"/>
            <a:ext cx="1605430" cy="129036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36881" y="2566568"/>
            <a:ext cx="1605430" cy="129036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571864" y="2348987"/>
            <a:ext cx="1605430" cy="129036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330" t="8409" r="5049"/>
          <a:stretch>
            <a:fillRect/>
          </a:stretch>
        </p:blipFill>
        <p:spPr>
          <a:xfrm>
            <a:off x="455527" y="4075301"/>
            <a:ext cx="6484632" cy="353228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5527" y="7817166"/>
            <a:ext cx="6484632" cy="1462722"/>
            <a:chOff x="0" y="0"/>
            <a:chExt cx="8646176" cy="195029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646176" cy="1950296"/>
              <a:chOff x="0" y="0"/>
              <a:chExt cx="1913890" cy="4317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431711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431711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431711"/>
                    </a:lnTo>
                    <a:lnTo>
                      <a:pt x="0" y="431711"/>
                    </a:lnTo>
                    <a:close/>
                  </a:path>
                </a:pathLst>
              </a:custGeom>
              <a:solidFill>
                <a:srgbClr val="EA847A">
                  <a:alpha val="86667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120062"/>
              <a:ext cx="8646176" cy="1627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3"/>
                </a:lnSpc>
              </a:pPr>
              <a:r>
                <a:rPr lang="en-US" sz="2302">
                  <a:solidFill>
                    <a:srgbClr val="191B27"/>
                  </a:solidFill>
                  <a:latin typeface="Gothic A1 Bold"/>
                </a:rPr>
                <a:t>TV 시리즈와 다르게, Movie에서는</a:t>
              </a:r>
            </a:p>
            <a:p>
              <a:pPr algn="ctr">
                <a:lnSpc>
                  <a:spcPts val="3223"/>
                </a:lnSpc>
              </a:pPr>
              <a:r>
                <a:rPr lang="en-US" sz="2302">
                  <a:solidFill>
                    <a:srgbClr val="191B27"/>
                  </a:solidFill>
                  <a:ea typeface="Gothic A1 Bold"/>
                </a:rPr>
                <a:t>로맨스, 드라마, 액션, 뮤직 부분에서 </a:t>
              </a:r>
            </a:p>
            <a:p>
              <a:pPr algn="ctr">
                <a:lnSpc>
                  <a:spcPts val="3223"/>
                </a:lnSpc>
              </a:pPr>
              <a:r>
                <a:rPr lang="en-US" sz="2302">
                  <a:solidFill>
                    <a:srgbClr val="FFFFFF"/>
                  </a:solidFill>
                  <a:ea typeface="Gothic A1 Bold"/>
                </a:rPr>
                <a:t>눈에 띄는 흥행작 (Outlier)가 존재함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986154" y="4251636"/>
            <a:ext cx="936153" cy="7524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21978" y="4545831"/>
            <a:ext cx="753509" cy="6056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81994" y="5000587"/>
            <a:ext cx="753509" cy="6056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0495">
            <a:off x="2783570" y="-637077"/>
            <a:ext cx="2206395" cy="69220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367519" y="4490281"/>
            <a:ext cx="911974" cy="41038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730282" y="4605352"/>
            <a:ext cx="911974" cy="41038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" y="98426"/>
            <a:ext cx="6869907" cy="78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Genre - View point 분석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89279" y="5630467"/>
            <a:ext cx="8944559" cy="35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3"/>
              </a:lnSpc>
            </a:pPr>
            <a:r>
              <a:rPr lang="en-US" sz="2138">
                <a:solidFill>
                  <a:srgbClr val="FFFFFF"/>
                </a:solidFill>
                <a:latin typeface="Gothic A1 Bold"/>
              </a:rPr>
              <a:t>2. 모험, 스릴러 등 가볍지 않은 이야기를 다루며 과거를 배경으로 하는 특징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395060" y="6172649"/>
            <a:ext cx="2052444" cy="307866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1593186" y="6172649"/>
            <a:ext cx="2052444" cy="307866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792641" y="6172649"/>
            <a:ext cx="2076172" cy="307866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928549" y="9175116"/>
            <a:ext cx="1107798" cy="695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010">
                <a:solidFill>
                  <a:srgbClr val="FFFFFF"/>
                </a:solidFill>
                <a:ea typeface="Gothic A1 Bold"/>
              </a:rPr>
              <a:t>영국 영화</a:t>
            </a:r>
          </a:p>
          <a:p>
            <a:pPr algn="ctr">
              <a:lnSpc>
                <a:spcPts val="2814"/>
              </a:lnSpc>
            </a:pPr>
            <a:r>
              <a:rPr lang="en-US" sz="2010">
                <a:solidFill>
                  <a:srgbClr val="FFFFFF"/>
                </a:solidFill>
                <a:ea typeface="Gothic A1 Bold"/>
              </a:rPr>
              <a:t>소설 원작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25164" y="9175116"/>
            <a:ext cx="1107798" cy="695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010">
                <a:solidFill>
                  <a:srgbClr val="FFFFFF"/>
                </a:solidFill>
                <a:ea typeface="Gothic A1 Bold"/>
              </a:rPr>
              <a:t>미국 영화</a:t>
            </a:r>
          </a:p>
          <a:p>
            <a:pPr algn="ctr">
              <a:lnSpc>
                <a:spcPts val="2814"/>
              </a:lnSpc>
            </a:pPr>
            <a:r>
              <a:rPr lang="en-US" sz="2010">
                <a:solidFill>
                  <a:srgbClr val="FFFFFF"/>
                </a:solidFill>
                <a:ea typeface="Gothic A1 Bold"/>
              </a:rPr>
              <a:t>소설 원작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21528" y="9175116"/>
            <a:ext cx="1107798" cy="695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010">
                <a:solidFill>
                  <a:srgbClr val="FFFFFF"/>
                </a:solidFill>
                <a:ea typeface="Gothic A1 Bold"/>
              </a:rPr>
              <a:t>영국 영화</a:t>
            </a:r>
          </a:p>
          <a:p>
            <a:pPr algn="ctr">
              <a:lnSpc>
                <a:spcPts val="2814"/>
              </a:lnSpc>
            </a:pPr>
            <a:r>
              <a:rPr lang="en-US" sz="2010">
                <a:solidFill>
                  <a:srgbClr val="FFFFFF"/>
                </a:solidFill>
                <a:ea typeface="Gothic A1 Bold"/>
              </a:rPr>
              <a:t>소설 원작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877357" y="1513180"/>
            <a:ext cx="2047648" cy="307147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103113" y="1513181"/>
            <a:ext cx="2046105" cy="3069157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3337395" y="1513181"/>
            <a:ext cx="2046105" cy="306915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5590586" y="1513181"/>
            <a:ext cx="1938998" cy="3069157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684637" y="954228"/>
            <a:ext cx="8898244" cy="33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681" lvl="1" indent="-216340" algn="ctr">
              <a:lnSpc>
                <a:spcPts val="2805"/>
              </a:lnSpc>
              <a:buFont typeface="Arial"/>
              <a:buChar char="•"/>
            </a:pPr>
            <a:r>
              <a:rPr lang="en-US" sz="2004">
                <a:solidFill>
                  <a:srgbClr val="FFFFFF"/>
                </a:solidFill>
                <a:ea typeface="Gothic A1 Bold"/>
              </a:rPr>
              <a:t>스토리보다는 특정 분위기가 더 돋보이는 특징 - 자극적이거나 유쾌하거나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77358" y="4544846"/>
            <a:ext cx="2035835" cy="74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2"/>
              </a:lnSpc>
            </a:pPr>
            <a:r>
              <a:rPr lang="en-US" sz="2144">
                <a:solidFill>
                  <a:srgbClr val="FFFFFF"/>
                </a:solidFill>
                <a:ea typeface="Gothic A1 Bold"/>
              </a:rPr>
              <a:t>청소년 관람 불가</a:t>
            </a:r>
          </a:p>
          <a:p>
            <a:pPr algn="ctr">
              <a:lnSpc>
                <a:spcPts val="3002"/>
              </a:lnSpc>
            </a:pPr>
            <a:r>
              <a:rPr lang="en-US" sz="2144">
                <a:solidFill>
                  <a:srgbClr val="FFFFFF"/>
                </a:solidFill>
                <a:ea typeface="Gothic A1 Bold"/>
              </a:rPr>
              <a:t>소설 원작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577562" y="4554371"/>
            <a:ext cx="1952022" cy="71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8"/>
              </a:lnSpc>
            </a:pPr>
            <a:r>
              <a:rPr lang="en-US" sz="2055">
                <a:solidFill>
                  <a:srgbClr val="FFFFFF"/>
                </a:solidFill>
                <a:ea typeface="Gothic A1 Bold"/>
              </a:rPr>
              <a:t>청소년 관람 불가</a:t>
            </a:r>
          </a:p>
          <a:p>
            <a:pPr algn="ctr">
              <a:lnSpc>
                <a:spcPts val="2878"/>
              </a:lnSpc>
            </a:pPr>
            <a:r>
              <a:rPr lang="en-US" sz="2055">
                <a:solidFill>
                  <a:srgbClr val="FFFFFF"/>
                </a:solidFill>
                <a:ea typeface="Gothic A1 Bold"/>
              </a:rPr>
              <a:t>소설 원작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106806" y="4554371"/>
            <a:ext cx="2040978" cy="67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4"/>
              </a:lnSpc>
            </a:pPr>
            <a:r>
              <a:rPr lang="en-US" sz="1946">
                <a:solidFill>
                  <a:srgbClr val="FFFFFF"/>
                </a:solidFill>
                <a:ea typeface="Gothic A1 Bold"/>
              </a:rPr>
              <a:t>넷플릭스 오리지널</a:t>
            </a:r>
          </a:p>
          <a:p>
            <a:pPr algn="ctr">
              <a:lnSpc>
                <a:spcPts val="2724"/>
              </a:lnSpc>
            </a:pPr>
            <a:r>
              <a:rPr lang="en-US" sz="1946">
                <a:solidFill>
                  <a:srgbClr val="FFFFFF"/>
                </a:solidFill>
                <a:ea typeface="Gothic A1 Bold"/>
              </a:rPr>
              <a:t>소설 원작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346299" y="4554371"/>
            <a:ext cx="2040978" cy="670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4"/>
              </a:lnSpc>
            </a:pPr>
            <a:r>
              <a:rPr lang="en-US" sz="1946">
                <a:solidFill>
                  <a:srgbClr val="FFFFFF"/>
                </a:solidFill>
                <a:ea typeface="Gothic A1 Bold"/>
              </a:rPr>
              <a:t>넷플릭스 오리지널</a:t>
            </a:r>
          </a:p>
          <a:p>
            <a:pPr algn="ctr">
              <a:lnSpc>
                <a:spcPts val="2724"/>
              </a:lnSpc>
            </a:pPr>
            <a:r>
              <a:rPr lang="en-US" sz="1946">
                <a:solidFill>
                  <a:srgbClr val="FFFFFF"/>
                </a:solidFill>
                <a:ea typeface="Gothic A1 Bold"/>
              </a:rPr>
              <a:t>소설 원작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881848" flipH="1">
            <a:off x="3400757" y="3052904"/>
            <a:ext cx="2252801" cy="7067611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6411251" y="2826260"/>
            <a:ext cx="2488076" cy="5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>
                <a:solidFill>
                  <a:srgbClr val="FFFFFF"/>
                </a:solidFill>
                <a:ea typeface="Gothic A1 Bold"/>
              </a:rPr>
              <a:t>로맨스 흥행작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59325" y="6213541"/>
            <a:ext cx="2488076" cy="5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>
                <a:solidFill>
                  <a:srgbClr val="FFFFFF"/>
                </a:solidFill>
                <a:ea typeface="Gothic A1 Bold"/>
              </a:rPr>
              <a:t>드라마 흥행작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10000" t="12031" b="1203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27665" y="4788695"/>
            <a:ext cx="10032670" cy="99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6"/>
              </a:lnSpc>
              <a:spcBef>
                <a:spcPct val="0"/>
              </a:spcBef>
            </a:pPr>
            <a:r>
              <a:rPr lang="en-US" sz="5947">
                <a:solidFill>
                  <a:srgbClr val="FFFFFF"/>
                </a:solidFill>
                <a:ea typeface="Gothic A1 Bold"/>
              </a:rPr>
              <a:t>계절별 장르 - Viewpoint 분석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7064" r="10026" b="11693"/>
          <a:stretch>
            <a:fillRect/>
          </a:stretch>
        </p:blipFill>
        <p:spPr>
          <a:xfrm>
            <a:off x="360439" y="4778167"/>
            <a:ext cx="6413302" cy="43490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223860" y="4735952"/>
            <a:ext cx="10693195" cy="4433520"/>
            <a:chOff x="0" y="0"/>
            <a:chExt cx="14257594" cy="591136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3366470" cy="591136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r="1714"/>
            <a:stretch>
              <a:fillRect/>
            </a:stretch>
          </p:blipFill>
          <p:spPr>
            <a:xfrm>
              <a:off x="3576694" y="0"/>
              <a:ext cx="3359525" cy="591136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r="1664"/>
            <a:stretch>
              <a:fillRect/>
            </a:stretch>
          </p:blipFill>
          <p:spPr>
            <a:xfrm>
              <a:off x="7164722" y="0"/>
              <a:ext cx="3439494" cy="591136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847970" y="0"/>
              <a:ext cx="3409624" cy="591136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0" y="2325845"/>
            <a:ext cx="18288000" cy="708196"/>
            <a:chOff x="0" y="0"/>
            <a:chExt cx="94270817" cy="36506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270816" cy="3650601"/>
            </a:xfrm>
            <a:custGeom>
              <a:avLst/>
              <a:gdLst/>
              <a:ahLst/>
              <a:cxnLst/>
              <a:rect l="l" t="t" r="r" b="b"/>
              <a:pathLst>
                <a:path w="94270816" h="3650601">
                  <a:moveTo>
                    <a:pt x="0" y="0"/>
                  </a:moveTo>
                  <a:lnTo>
                    <a:pt x="0" y="3650601"/>
                  </a:lnTo>
                  <a:lnTo>
                    <a:pt x="94270816" y="3650601"/>
                  </a:lnTo>
                  <a:lnTo>
                    <a:pt x="94270816" y="0"/>
                  </a:lnTo>
                  <a:lnTo>
                    <a:pt x="0" y="0"/>
                  </a:lnTo>
                  <a:close/>
                  <a:moveTo>
                    <a:pt x="94209859" y="3589641"/>
                  </a:moveTo>
                  <a:lnTo>
                    <a:pt x="59690" y="3589641"/>
                  </a:lnTo>
                  <a:lnTo>
                    <a:pt x="59690" y="59690"/>
                  </a:lnTo>
                  <a:lnTo>
                    <a:pt x="94209859" y="59690"/>
                  </a:lnTo>
                  <a:lnTo>
                    <a:pt x="94209859" y="3589641"/>
                  </a:lnTo>
                  <a:close/>
                </a:path>
              </a:pathLst>
            </a:custGeom>
            <a:solidFill>
              <a:srgbClr val="EA847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7231311" y="2347582"/>
            <a:ext cx="3909881" cy="463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7"/>
              </a:lnSpc>
            </a:pPr>
            <a:r>
              <a:rPr lang="en-US" sz="2944">
                <a:solidFill>
                  <a:srgbClr val="FFFFFF"/>
                </a:solidFill>
                <a:ea typeface="Gothic A1 Medium"/>
              </a:rPr>
              <a:t>계절별 장르의 </a:t>
            </a:r>
            <a:r>
              <a:rPr lang="en-US" sz="2944">
                <a:solidFill>
                  <a:srgbClr val="EA847A"/>
                </a:solidFill>
                <a:ea typeface="Gothic A1 Medium"/>
              </a:rPr>
              <a:t>분포</a:t>
            </a:r>
            <a:r>
              <a:rPr lang="en-US" sz="2944">
                <a:solidFill>
                  <a:srgbClr val="FFFFFF"/>
                </a:solidFill>
                <a:latin typeface="Gothic A1 Medium"/>
              </a:rPr>
              <a:t> 확인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59378" y="3237637"/>
            <a:ext cx="9769244" cy="1141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7"/>
              </a:lnSpc>
            </a:pPr>
            <a:r>
              <a:rPr lang="en-US" sz="3269">
                <a:solidFill>
                  <a:srgbClr val="EA847A"/>
                </a:solidFill>
                <a:latin typeface="Gothic A1 Light"/>
              </a:rPr>
              <a:t>1 – 봄, 2- 여름, 3- 가을, 4- 겨울</a:t>
            </a:r>
            <a:r>
              <a:rPr lang="en-US" sz="3269">
                <a:solidFill>
                  <a:srgbClr val="E50914"/>
                </a:solidFill>
                <a:latin typeface="Gothic A1 Light"/>
              </a:rPr>
              <a:t> </a:t>
            </a:r>
            <a:r>
              <a:rPr lang="en-US" sz="3269">
                <a:solidFill>
                  <a:srgbClr val="FFFFFF"/>
                </a:solidFill>
                <a:ea typeface="Gothic A1 Light"/>
              </a:rPr>
              <a:t>로 날짜를 범주화 진행</a:t>
            </a:r>
          </a:p>
          <a:p>
            <a:pPr algn="ctr">
              <a:lnSpc>
                <a:spcPts val="4577"/>
              </a:lnSpc>
            </a:pPr>
            <a:r>
              <a:rPr lang="en-US" sz="3269">
                <a:solidFill>
                  <a:srgbClr val="FFFFFF"/>
                </a:solidFill>
                <a:ea typeface="Gothic A1 Light"/>
              </a:rPr>
              <a:t>장르의 카운트 수를 기준으로 정렬하여 확인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918" y="50801"/>
            <a:ext cx="8233007" cy="81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2"/>
              </a:lnSpc>
            </a:pPr>
            <a:r>
              <a:rPr lang="en-US" sz="4880">
                <a:solidFill>
                  <a:srgbClr val="FFFFFF"/>
                </a:solidFill>
                <a:ea typeface="Gothic A1 Bold"/>
              </a:rPr>
              <a:t>계절별 장르 - Viewpoint 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95238" y="9180512"/>
            <a:ext cx="776552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9"/>
              </a:lnSpc>
            </a:pPr>
            <a:r>
              <a:rPr lang="en-US" sz="2907">
                <a:solidFill>
                  <a:srgbClr val="FFFFFF"/>
                </a:solidFill>
                <a:latin typeface="Gothic A1 Medium"/>
              </a:rPr>
              <a:t>1-봄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04490" y="9180512"/>
            <a:ext cx="1135559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9"/>
              </a:lnSpc>
            </a:pPr>
            <a:r>
              <a:rPr lang="en-US" sz="2907">
                <a:solidFill>
                  <a:srgbClr val="FFFFFF"/>
                </a:solidFill>
                <a:latin typeface="Gothic A1 Medium"/>
              </a:rPr>
              <a:t>3-가을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03868" y="9180512"/>
            <a:ext cx="1135559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9"/>
              </a:lnSpc>
            </a:pPr>
            <a:r>
              <a:rPr lang="en-US" sz="2907">
                <a:solidFill>
                  <a:srgbClr val="FFFFFF"/>
                </a:solidFill>
                <a:latin typeface="Gothic A1 Medium"/>
              </a:rPr>
              <a:t>4-겨울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84432" y="9180512"/>
            <a:ext cx="1135559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9"/>
              </a:lnSpc>
            </a:pPr>
            <a:r>
              <a:rPr lang="en-US" sz="2907">
                <a:solidFill>
                  <a:srgbClr val="FFFFFF"/>
                </a:solidFill>
                <a:latin typeface="Gothic A1 Medium"/>
              </a:rPr>
              <a:t>2-여름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97154" y="9199562"/>
            <a:ext cx="617471" cy="79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5"/>
              </a:lnSpc>
            </a:pPr>
            <a:r>
              <a:rPr lang="en-US" sz="2311">
                <a:solidFill>
                  <a:srgbClr val="FFFFFF"/>
                </a:solidFill>
                <a:latin typeface="Gothic A1 Medium"/>
              </a:rPr>
              <a:t>1-봄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92009" y="9199562"/>
            <a:ext cx="902891" cy="79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5"/>
              </a:lnSpc>
            </a:pPr>
            <a:r>
              <a:rPr lang="en-US" sz="2311">
                <a:solidFill>
                  <a:srgbClr val="FFFFFF"/>
                </a:solidFill>
                <a:latin typeface="Gothic A1 Medium"/>
              </a:rPr>
              <a:t>3-가을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37995" y="9199562"/>
            <a:ext cx="902891" cy="79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5"/>
              </a:lnSpc>
            </a:pPr>
            <a:r>
              <a:rPr lang="en-US" sz="2311">
                <a:solidFill>
                  <a:srgbClr val="FFFFFF"/>
                </a:solidFill>
                <a:latin typeface="Gothic A1 Medium"/>
              </a:rPr>
              <a:t>4-겨울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06671" y="9199562"/>
            <a:ext cx="902891" cy="79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5"/>
              </a:lnSpc>
            </a:pPr>
            <a:r>
              <a:rPr lang="en-US" sz="2311">
                <a:solidFill>
                  <a:srgbClr val="FFFFFF"/>
                </a:solidFill>
                <a:latin typeface="Gothic A1 Medium"/>
              </a:rPr>
              <a:t>2-여름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05329" y="9805964"/>
            <a:ext cx="9059830" cy="49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  <a:spcBef>
                <a:spcPct val="0"/>
              </a:spcBef>
            </a:pPr>
            <a:r>
              <a:rPr lang="en-US" sz="2962">
                <a:solidFill>
                  <a:srgbClr val="EA847A"/>
                </a:solidFill>
                <a:ea typeface="Gothic A1 Medium"/>
              </a:rPr>
              <a:t>대부분 코미디나 드라마 장르가 다른 장르보다 많이 출시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726535" y="4735952"/>
            <a:ext cx="1208610" cy="97142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452550" y="4735952"/>
            <a:ext cx="1208610" cy="97142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207684" y="4735952"/>
            <a:ext cx="1208610" cy="97142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931037" y="4778166"/>
            <a:ext cx="1208610" cy="9714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6373" r="11004" b="11160"/>
          <a:stretch>
            <a:fillRect/>
          </a:stretch>
        </p:blipFill>
        <p:spPr>
          <a:xfrm>
            <a:off x="1028700" y="4236894"/>
            <a:ext cx="7222232" cy="503656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02697" y="1369012"/>
            <a:ext cx="13943708" cy="138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1"/>
              </a:lnSpc>
            </a:pPr>
            <a:r>
              <a:rPr lang="en-US" sz="3986">
                <a:solidFill>
                  <a:srgbClr val="EA847A"/>
                </a:solidFill>
                <a:latin typeface="Gothic A1 Bold"/>
              </a:rPr>
              <a:t>" 시기에 따라 출시된 장르 수가 viewpoint에 영향이 있을까? "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2589233"/>
            <a:ext cx="18288000" cy="857067"/>
            <a:chOff x="0" y="0"/>
            <a:chExt cx="94270817" cy="441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270816" cy="4418000"/>
            </a:xfrm>
            <a:custGeom>
              <a:avLst/>
              <a:gdLst/>
              <a:ahLst/>
              <a:cxnLst/>
              <a:rect l="l" t="t" r="r" b="b"/>
              <a:pathLst>
                <a:path w="94270816" h="4418000">
                  <a:moveTo>
                    <a:pt x="0" y="0"/>
                  </a:moveTo>
                  <a:lnTo>
                    <a:pt x="0" y="4418000"/>
                  </a:lnTo>
                  <a:lnTo>
                    <a:pt x="94270816" y="4418000"/>
                  </a:lnTo>
                  <a:lnTo>
                    <a:pt x="94270816" y="0"/>
                  </a:lnTo>
                  <a:lnTo>
                    <a:pt x="0" y="0"/>
                  </a:lnTo>
                  <a:close/>
                  <a:moveTo>
                    <a:pt x="94209859" y="4357040"/>
                  </a:moveTo>
                  <a:lnTo>
                    <a:pt x="59690" y="4357040"/>
                  </a:lnTo>
                  <a:lnTo>
                    <a:pt x="59690" y="59690"/>
                  </a:lnTo>
                  <a:lnTo>
                    <a:pt x="94209859" y="59690"/>
                  </a:lnTo>
                  <a:lnTo>
                    <a:pt x="94209859" y="4357040"/>
                  </a:lnTo>
                  <a:close/>
                </a:path>
              </a:pathLst>
            </a:custGeom>
            <a:solidFill>
              <a:srgbClr val="EA847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258677" y="2662104"/>
            <a:ext cx="7322509" cy="944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7"/>
              </a:lnSpc>
            </a:pPr>
            <a:r>
              <a:rPr lang="en-US" sz="2944">
                <a:solidFill>
                  <a:srgbClr val="FFFFFF"/>
                </a:solidFill>
                <a:latin typeface="Gothic A1 Medium"/>
              </a:rPr>
              <a:t>Top 20 Contents의 계절별 장르와 Viewpoint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18737" y="7673519"/>
            <a:ext cx="6197038" cy="101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EA847A"/>
                </a:solidFill>
                <a:ea typeface="Gothic A1 Light"/>
              </a:rPr>
              <a:t>해당 계절에 출시된 장르의 수가 많다고</a:t>
            </a:r>
          </a:p>
          <a:p>
            <a:pPr algn="ctr">
              <a:lnSpc>
                <a:spcPts val="4147"/>
              </a:lnSpc>
            </a:pPr>
            <a:r>
              <a:rPr lang="en-US" sz="2962">
                <a:solidFill>
                  <a:srgbClr val="EA847A"/>
                </a:solidFill>
                <a:latin typeface="Gothic A1 Light"/>
              </a:rPr>
              <a:t>viewpoint 상위에 있는 것은 아님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918" y="50801"/>
            <a:ext cx="8233007" cy="816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2"/>
              </a:lnSpc>
            </a:pPr>
            <a:r>
              <a:rPr lang="en-US" sz="4880">
                <a:solidFill>
                  <a:srgbClr val="FFFFFF"/>
                </a:solidFill>
                <a:ea typeface="Gothic A1 Bold"/>
              </a:rPr>
              <a:t>계절별 장르 - Viewpoint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31249" y="9423400"/>
            <a:ext cx="617471" cy="79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5"/>
              </a:lnSpc>
            </a:pPr>
            <a:r>
              <a:rPr lang="en-US" sz="2311">
                <a:solidFill>
                  <a:srgbClr val="FFFFFF"/>
                </a:solidFill>
                <a:latin typeface="Gothic A1 Medium"/>
              </a:rPr>
              <a:t>1-봄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40428" y="9423400"/>
            <a:ext cx="902891" cy="79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5"/>
              </a:lnSpc>
            </a:pPr>
            <a:r>
              <a:rPr lang="en-US" sz="2311">
                <a:solidFill>
                  <a:srgbClr val="FFFFFF"/>
                </a:solidFill>
                <a:latin typeface="Gothic A1 Medium"/>
              </a:rPr>
              <a:t>3-가을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62615" y="9423400"/>
            <a:ext cx="902891" cy="79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5"/>
              </a:lnSpc>
            </a:pPr>
            <a:r>
              <a:rPr lang="en-US" sz="2311">
                <a:solidFill>
                  <a:srgbClr val="FFFFFF"/>
                </a:solidFill>
                <a:latin typeface="Gothic A1 Medium"/>
              </a:rPr>
              <a:t>4-겨울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31265" y="9423400"/>
            <a:ext cx="902891" cy="79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5"/>
              </a:lnSpc>
            </a:pPr>
            <a:r>
              <a:rPr lang="en-US" sz="2311">
                <a:solidFill>
                  <a:srgbClr val="FFFFFF"/>
                </a:solidFill>
                <a:latin typeface="Gothic A1 Medium"/>
              </a:rPr>
              <a:t>2-여름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10756" y="5496789"/>
            <a:ext cx="9877244" cy="154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2"/>
              </a:lnSpc>
            </a:pPr>
            <a:r>
              <a:rPr lang="en-US" sz="1901">
                <a:solidFill>
                  <a:srgbClr val="FFFFFF"/>
                </a:solidFill>
                <a:ea typeface="Gothic A1 Medium"/>
              </a:rPr>
              <a:t>봄    :  공상과학, 다큐, 범죄, 액션 장르가 상위권</a:t>
            </a:r>
          </a:p>
          <a:p>
            <a:pPr>
              <a:lnSpc>
                <a:spcPts val="3042"/>
              </a:lnSpc>
            </a:pPr>
            <a:r>
              <a:rPr lang="en-US" sz="1901">
                <a:solidFill>
                  <a:srgbClr val="FFFFFF"/>
                </a:solidFill>
                <a:ea typeface="Gothic A1 Medium"/>
              </a:rPr>
              <a:t>여름 : 로맨스, 드라마, 슈퍼 히어로의 장르가 상위권</a:t>
            </a:r>
          </a:p>
          <a:p>
            <a:pPr>
              <a:lnSpc>
                <a:spcPts val="3042"/>
              </a:lnSpc>
            </a:pPr>
            <a:r>
              <a:rPr lang="en-US" sz="1901">
                <a:solidFill>
                  <a:srgbClr val="FFFFFF"/>
                </a:solidFill>
                <a:ea typeface="Gothic A1 Medium"/>
              </a:rPr>
              <a:t>가을 :  드라마 장르가 상위권 (출시된 장르들이 많아서, 가장 많은 종류의 장르가 포함된 계절)</a:t>
            </a:r>
          </a:p>
          <a:p>
            <a:pPr>
              <a:lnSpc>
                <a:spcPts val="3042"/>
              </a:lnSpc>
            </a:pPr>
            <a:r>
              <a:rPr lang="en-US" sz="1901">
                <a:solidFill>
                  <a:srgbClr val="FFFFFF"/>
                </a:solidFill>
                <a:ea typeface="Gothic A1 Medium"/>
              </a:rPr>
              <a:t>겨울 : 슈퍼 히어로, 미스터리 장르가 상위권 (어벤져스 시리즈의 영향일거라고 추측)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5480" y="4756151"/>
            <a:ext cx="10072027" cy="93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5999">
                <a:solidFill>
                  <a:srgbClr val="FFFFFF"/>
                </a:solidFill>
                <a:latin typeface="Gothic A1 Medium"/>
              </a:rPr>
              <a:t>View Rating - Viewpoint 분석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1" y="4104094"/>
            <a:ext cx="8886993" cy="4559500"/>
            <a:chOff x="0" y="0"/>
            <a:chExt cx="11849323" cy="607933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849323" cy="6079333"/>
              <a:chOff x="0" y="0"/>
              <a:chExt cx="2000427" cy="102632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00427" cy="1026325"/>
              </a:xfrm>
              <a:custGeom>
                <a:avLst/>
                <a:gdLst/>
                <a:ahLst/>
                <a:cxnLst/>
                <a:rect l="l" t="t" r="r" b="b"/>
                <a:pathLst>
                  <a:path w="2000427" h="1026325">
                    <a:moveTo>
                      <a:pt x="0" y="0"/>
                    </a:moveTo>
                    <a:lnTo>
                      <a:pt x="2000427" y="0"/>
                    </a:lnTo>
                    <a:lnTo>
                      <a:pt x="2000427" y="1026325"/>
                    </a:lnTo>
                    <a:lnTo>
                      <a:pt x="0" y="1026325"/>
                    </a:lnTo>
                    <a:close/>
                  </a:path>
                </a:pathLst>
              </a:custGeom>
              <a:solidFill>
                <a:srgbClr val="EA847A">
                  <a:alpha val="85882"/>
                </a:srgbClr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418924" y="183355"/>
              <a:ext cx="1254507" cy="4998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TV-MA 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TV-14 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TV-PG 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R 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PG-13 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TV-Y 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TV-Y7 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PG 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TV-G 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NR 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G 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TV-Y7-FV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UR</a:t>
              </a:r>
            </a:p>
            <a:p>
              <a:pPr>
                <a:lnSpc>
                  <a:spcPts val="2082"/>
                </a:lnSpc>
                <a:spcBef>
                  <a:spcPct val="0"/>
                </a:spcBef>
              </a:pPr>
              <a:r>
                <a:rPr lang="en-US" sz="1487">
                  <a:solidFill>
                    <a:srgbClr val="17233D"/>
                  </a:solidFill>
                  <a:latin typeface="Gothic A1 Bold"/>
                </a:rPr>
                <a:t>NC-17 </a:t>
              </a:r>
            </a:p>
          </p:txBody>
        </p:sp>
        <p:sp>
          <p:nvSpPr>
            <p:cNvPr id="6" name="AutoShape 6"/>
            <p:cNvSpPr/>
            <p:nvPr/>
          </p:nvSpPr>
          <p:spPr>
            <a:xfrm rot="5400000">
              <a:off x="-983366" y="3027189"/>
              <a:ext cx="5905872" cy="0"/>
            </a:xfrm>
            <a:prstGeom prst="line">
              <a:avLst/>
            </a:prstGeom>
            <a:ln w="35980" cap="rnd">
              <a:solidFill>
                <a:srgbClr val="191B2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2201665" y="173829"/>
              <a:ext cx="9396705" cy="52425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latin typeface="Gothic A1 Bold"/>
                </a:rPr>
                <a:t>17세 미만의 어린이 or 청소년한테 부적절한 프로그램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latin typeface="Gothic A1 Bold"/>
                </a:rPr>
                <a:t>14세 미만의 어린이 or 청소년이 시청하려면 보호자 지도가 권장되는 프로그램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ea typeface="Gothic A1 Bold"/>
                </a:rPr>
                <a:t>어린이가 시청하려면 보호자 지도가 권장되는 프로그램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ea typeface="Gothic A1 Bold"/>
                </a:rPr>
                <a:t>일반적인 성인 영화, 17세 미만의 경우 부모의 동반 필수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ea typeface="Gothic A1 Bold"/>
                </a:rPr>
                <a:t>전체 관람가지만, 부모의 주의가 요구되며 13세 미만에게는 적절하지 않음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ea typeface="Gothic A1 Bold"/>
                </a:rPr>
                <a:t>영유아를 위한 프로그램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latin typeface="Gothic A1 Bold"/>
                </a:rPr>
                <a:t>7세 이상 어린이를 위한 프로그램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ea typeface="Gothic A1 Bold"/>
                </a:rPr>
                <a:t>전체관람가이지만, 폭력성이 존재하므로 어린이의 경우 보호자의 지도가 요구됨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ea typeface="Gothic A1 Bold"/>
                </a:rPr>
                <a:t>모든 연령이 시청할 수 있는 프로그램, 다만 어린이를 대상으로 하지는 않음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latin typeface="Gothic A1 Bold"/>
                </a:rPr>
                <a:t>NR은 Not Rated로 등급을 받지 않은 경우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ea typeface="Gothic A1 Bold"/>
                </a:rPr>
                <a:t>일반용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latin typeface="Gothic A1 Bold"/>
                </a:rPr>
                <a:t>7세 이상의 어린이를 위한 프로그램. 매우 경미한 가상의 폭력 묘사가 있음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ea typeface="Gothic A1 Bold"/>
                </a:rPr>
                <a:t>매겨진 등급을 거부</a:t>
              </a:r>
            </a:p>
            <a:p>
              <a:pPr algn="just">
                <a:lnSpc>
                  <a:spcPts val="2216"/>
                </a:lnSpc>
                <a:spcBef>
                  <a:spcPct val="0"/>
                </a:spcBef>
              </a:pPr>
              <a:r>
                <a:rPr lang="en-US" sz="1582">
                  <a:solidFill>
                    <a:srgbClr val="17233D"/>
                  </a:solidFill>
                  <a:ea typeface="Gothic A1 Bold"/>
                </a:rPr>
                <a:t>수위가 매우 높은 성인 영화. 18세 미만 관람불가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98426"/>
            <a:ext cx="8391922" cy="78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View Rating - Viewpoint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81752" y="2665687"/>
            <a:ext cx="6315935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0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othic A1 Light"/>
              </a:rPr>
              <a:t> Movie와 TV show를 분리 후 분석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othic A1 Light"/>
              </a:rPr>
              <a:t> 시청 연령은 해당 코드 표를 참조하여 콘텐츠에 포함된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ea typeface="Gothic A1 Light"/>
              </a:rPr>
              <a:t>시청연령과 View point 간의 상관성을 분석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" y="10049815"/>
            <a:ext cx="14057827" cy="507061"/>
            <a:chOff x="0" y="0"/>
            <a:chExt cx="18743768" cy="67608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42274" cy="676081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942275" y="93004"/>
              <a:ext cx="17801493" cy="361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9"/>
                </a:lnSpc>
              </a:pPr>
              <a:r>
                <a:rPr lang="en-US" sz="1614">
                  <a:solidFill>
                    <a:srgbClr val="FFFFFF"/>
                  </a:solidFill>
                  <a:latin typeface="Gothic A1 Bold"/>
                </a:rPr>
                <a:t>https://ko.wikipedia.org/wiki/%EC%98%81%EC%83%81%EB%AC%BC_%EB%93%B1%EA%B8%89_%EC%A0%9C%EB%8F%84 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008" y="3767413"/>
            <a:ext cx="9081992" cy="604049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638292" y="8338474"/>
            <a:ext cx="1208610" cy="97142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957635" y="2505349"/>
            <a:ext cx="6074122" cy="139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428" lvl="1" indent="-211214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FFFFFF"/>
                </a:solidFill>
                <a:ea typeface="Gothic A1 Light"/>
              </a:rPr>
              <a:t>전체 Contents의 View rating 분포 확인</a:t>
            </a:r>
          </a:p>
          <a:p>
            <a:pPr marL="422428" lvl="1" indent="-211214">
              <a:lnSpc>
                <a:spcPts val="2739"/>
              </a:lnSpc>
              <a:buFont typeface="Arial"/>
              <a:buChar char="•"/>
            </a:pPr>
            <a:r>
              <a:rPr lang="en-US" sz="1956">
                <a:solidFill>
                  <a:srgbClr val="FFFFFF"/>
                </a:solidFill>
                <a:ea typeface="Gothic A1 Light"/>
              </a:rPr>
              <a:t>성인 콘텐츠 → 어린이 콘텐츠 → 17세 이상 콘텐츠 순서로 분포되어 있음</a:t>
            </a:r>
          </a:p>
          <a:p>
            <a:pPr>
              <a:lnSpc>
                <a:spcPts val="2739"/>
              </a:lnSpc>
            </a:pPr>
            <a:endParaRPr lang="en-US" sz="1956">
              <a:solidFill>
                <a:srgbClr val="FFFFFF"/>
              </a:solidFill>
              <a:ea typeface="Gothic A1 Light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78801" y="7692174"/>
            <a:ext cx="1208610" cy="97142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995129" y="8577869"/>
            <a:ext cx="494936" cy="67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ea typeface="Gothic A1 Bold"/>
              </a:rPr>
              <a:t>성인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8697" y="8252750"/>
            <a:ext cx="803010" cy="32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ea typeface="Gothic A1 Bold"/>
              </a:rPr>
              <a:t>어린이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05736" y="7927630"/>
            <a:ext cx="1154741" cy="3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  <a:spcBef>
                <a:spcPct val="0"/>
              </a:spcBef>
            </a:pPr>
            <a:r>
              <a:rPr lang="en-US" sz="1956">
                <a:solidFill>
                  <a:srgbClr val="FFFFFF"/>
                </a:solidFill>
                <a:latin typeface="Gothic A1 Bold"/>
              </a:rPr>
              <a:t>17세 이상 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55898" y="7990624"/>
            <a:ext cx="1208610" cy="9714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1313" y="4985567"/>
            <a:ext cx="1854586" cy="324138"/>
            <a:chOff x="0" y="0"/>
            <a:chExt cx="7469877" cy="1305560"/>
          </a:xfrm>
        </p:grpSpPr>
        <p:sp>
          <p:nvSpPr>
            <p:cNvPr id="3" name="Freeform 3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71852" y="4985567"/>
            <a:ext cx="1854586" cy="324138"/>
            <a:chOff x="0" y="0"/>
            <a:chExt cx="7469877" cy="1305560"/>
          </a:xfrm>
        </p:grpSpPr>
        <p:sp>
          <p:nvSpPr>
            <p:cNvPr id="5" name="Freeform 5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065850" y="5004171"/>
            <a:ext cx="1854586" cy="324138"/>
            <a:chOff x="0" y="0"/>
            <a:chExt cx="7469877" cy="1305560"/>
          </a:xfrm>
        </p:grpSpPr>
        <p:sp>
          <p:nvSpPr>
            <p:cNvPr id="7" name="Freeform 7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263191" y="4985567"/>
            <a:ext cx="1854586" cy="324138"/>
            <a:chOff x="0" y="0"/>
            <a:chExt cx="7469877" cy="1305560"/>
          </a:xfrm>
        </p:grpSpPr>
        <p:sp>
          <p:nvSpPr>
            <p:cNvPr id="9" name="Freeform 9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240786" y="4447279"/>
            <a:ext cx="1400715" cy="140071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192628" y="4985567"/>
            <a:ext cx="1854586" cy="324138"/>
            <a:chOff x="0" y="0"/>
            <a:chExt cx="7469877" cy="1305560"/>
          </a:xfrm>
        </p:grpSpPr>
        <p:sp>
          <p:nvSpPr>
            <p:cNvPr id="12" name="Freeform 12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922390" y="4985567"/>
            <a:ext cx="1854586" cy="324138"/>
            <a:chOff x="0" y="0"/>
            <a:chExt cx="7469877" cy="1305560"/>
          </a:xfrm>
        </p:grpSpPr>
        <p:sp>
          <p:nvSpPr>
            <p:cNvPr id="14" name="Freeform 14"/>
            <p:cNvSpPr/>
            <p:nvPr/>
          </p:nvSpPr>
          <p:spPr>
            <a:xfrm>
              <a:off x="0" y="-27940"/>
              <a:ext cx="7488927" cy="1360170"/>
            </a:xfrm>
            <a:custGeom>
              <a:avLst/>
              <a:gdLst/>
              <a:ahLst/>
              <a:cxnLst/>
              <a:rect l="l" t="t" r="r" b="b"/>
              <a:pathLst>
                <a:path w="7488927" h="1360170">
                  <a:moveTo>
                    <a:pt x="7413996" y="579120"/>
                  </a:moveTo>
                  <a:lnTo>
                    <a:pt x="6714227" y="55880"/>
                  </a:lnTo>
                  <a:cubicBezTo>
                    <a:pt x="6640567" y="0"/>
                    <a:pt x="6579606" y="30480"/>
                    <a:pt x="6579606" y="123190"/>
                  </a:cubicBezTo>
                  <a:lnTo>
                    <a:pt x="6579606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6578207" y="805180"/>
                  </a:lnTo>
                  <a:lnTo>
                    <a:pt x="6578207" y="1236980"/>
                  </a:lnTo>
                  <a:cubicBezTo>
                    <a:pt x="6578207" y="1329690"/>
                    <a:pt x="6639296" y="1360170"/>
                    <a:pt x="6712956" y="1304290"/>
                  </a:cubicBezTo>
                  <a:lnTo>
                    <a:pt x="7413996" y="779780"/>
                  </a:lnTo>
                  <a:cubicBezTo>
                    <a:pt x="7488927" y="726440"/>
                    <a:pt x="7488927" y="635000"/>
                    <a:pt x="7413996" y="5791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3872033" y="4447279"/>
            <a:ext cx="1400715" cy="140071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6530036" y="4447279"/>
            <a:ext cx="1400715" cy="140071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9135357" y="4447279"/>
            <a:ext cx="1400715" cy="140071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1793083" y="4465884"/>
            <a:ext cx="1400715" cy="140071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>
            <a:off x="14424607" y="4465884"/>
            <a:ext cx="1400715" cy="140071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088200" y="4761001"/>
            <a:ext cx="810481" cy="81048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475900" y="4774450"/>
            <a:ext cx="746372" cy="74637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162012" y="4718208"/>
            <a:ext cx="858856" cy="85885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33329" y="4718209"/>
            <a:ext cx="808249" cy="808249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151867" y="6037185"/>
            <a:ext cx="1439830" cy="29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1913">
                <a:solidFill>
                  <a:srgbClr val="FFFFFF"/>
                </a:solidFill>
                <a:latin typeface="Gothic A1 Light"/>
              </a:rPr>
              <a:t>Visulaozation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6793397" y="4710640"/>
            <a:ext cx="873993" cy="873993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4088237" y="6037185"/>
            <a:ext cx="1006409" cy="95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1913">
                <a:solidFill>
                  <a:srgbClr val="FFFFFF"/>
                </a:solidFill>
                <a:latin typeface="Gothic A1 Light"/>
              </a:rPr>
              <a:t>Flixpatrol</a:t>
            </a:r>
          </a:p>
          <a:p>
            <a:pPr algn="ctr">
              <a:lnSpc>
                <a:spcPts val="2488"/>
              </a:lnSpc>
            </a:pPr>
            <a:endParaRPr lang="en-US" sz="1913">
              <a:solidFill>
                <a:srgbClr val="FFFFFF"/>
              </a:solidFill>
              <a:latin typeface="Gothic A1 Light"/>
            </a:endParaRPr>
          </a:p>
          <a:p>
            <a:pPr algn="ctr">
              <a:lnSpc>
                <a:spcPts val="2488"/>
              </a:lnSpc>
            </a:pPr>
            <a:r>
              <a:rPr lang="en-US" sz="1913">
                <a:solidFill>
                  <a:srgbClr val="FFFFFF"/>
                </a:solidFill>
                <a:latin typeface="Gothic A1 Light"/>
              </a:rPr>
              <a:t>Kaggle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06638" y="3713430"/>
            <a:ext cx="1376495" cy="43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8"/>
              </a:lnSpc>
            </a:pPr>
            <a:r>
              <a:rPr lang="en-US" sz="2286" spc="276">
                <a:solidFill>
                  <a:srgbClr val="FFFFFF"/>
                </a:solidFill>
                <a:ea typeface="Gothic A1 Medium"/>
              </a:rPr>
              <a:t>문제 정의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813813" y="3506539"/>
            <a:ext cx="1555254" cy="853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187" spc="264">
                <a:solidFill>
                  <a:srgbClr val="FFFFFF"/>
                </a:solidFill>
                <a:latin typeface="Gothic A1 Medium"/>
              </a:rPr>
              <a:t>data 수집</a:t>
            </a:r>
          </a:p>
          <a:p>
            <a:pPr algn="ctr">
              <a:lnSpc>
                <a:spcPts val="3500"/>
              </a:lnSpc>
            </a:pPr>
            <a:r>
              <a:rPr lang="en-US" sz="2187" spc="264">
                <a:solidFill>
                  <a:srgbClr val="FFFFFF"/>
                </a:solidFill>
                <a:latin typeface="Gothic A1 Medium"/>
              </a:rPr>
              <a:t>DATA 정제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09232" y="3695504"/>
            <a:ext cx="2042322" cy="42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329" spc="281">
                <a:solidFill>
                  <a:srgbClr val="FFFFFF"/>
                </a:solidFill>
                <a:latin typeface="Gothic A1 Medium"/>
              </a:rPr>
              <a:t>data 분석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63741" y="3698917"/>
            <a:ext cx="970690" cy="43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329" spc="281">
                <a:solidFill>
                  <a:srgbClr val="FFFFFF"/>
                </a:solidFill>
                <a:ea typeface="Gothic A1 Medium"/>
              </a:rPr>
              <a:t>시각화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276026" y="6037185"/>
            <a:ext cx="2434828" cy="620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8"/>
              </a:lnSpc>
            </a:pPr>
            <a:r>
              <a:rPr lang="en-US" sz="1913">
                <a:solidFill>
                  <a:srgbClr val="FFFFFF"/>
                </a:solidFill>
                <a:ea typeface="Gothic A1 Light"/>
              </a:rPr>
              <a:t>케라스 딥러닝을 활용한</a:t>
            </a:r>
          </a:p>
          <a:p>
            <a:pPr algn="ctr">
              <a:lnSpc>
                <a:spcPts val="2488"/>
              </a:lnSpc>
            </a:pPr>
            <a:r>
              <a:rPr lang="en-US" sz="1913">
                <a:solidFill>
                  <a:srgbClr val="FFFFFF"/>
                </a:solidFill>
                <a:latin typeface="Gothic A1 Light"/>
              </a:rPr>
              <a:t>Viewpoint 예측모델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477893" y="3440738"/>
            <a:ext cx="1294143" cy="90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329" spc="281">
                <a:solidFill>
                  <a:srgbClr val="FFFFFF"/>
                </a:solidFill>
                <a:ea typeface="Gothic A1 Medium"/>
              </a:rPr>
              <a:t>인사이트</a:t>
            </a:r>
          </a:p>
          <a:p>
            <a:pPr algn="ctr">
              <a:lnSpc>
                <a:spcPts val="3727"/>
              </a:lnSpc>
            </a:pPr>
            <a:r>
              <a:rPr lang="en-US" sz="2329" spc="281">
                <a:solidFill>
                  <a:srgbClr val="FFFFFF"/>
                </a:solidFill>
                <a:ea typeface="Gothic A1 Medium"/>
              </a:rPr>
              <a:t>도출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630568" y="3440738"/>
            <a:ext cx="1725745" cy="90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2329" spc="281">
                <a:solidFill>
                  <a:srgbClr val="FFFFFF"/>
                </a:solidFill>
                <a:latin typeface="Gothic A1 Medium"/>
              </a:rPr>
              <a:t>viewpoint</a:t>
            </a:r>
          </a:p>
          <a:p>
            <a:pPr algn="ctr">
              <a:lnSpc>
                <a:spcPts val="3727"/>
              </a:lnSpc>
            </a:pPr>
            <a:r>
              <a:rPr lang="en-US" sz="2329" spc="281">
                <a:solidFill>
                  <a:srgbClr val="FFFFFF"/>
                </a:solidFill>
                <a:ea typeface="Gothic A1 Medium"/>
              </a:rPr>
              <a:t>예측 모델링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24937" y="6037185"/>
            <a:ext cx="1027576" cy="158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8"/>
              </a:lnSpc>
              <a:spcBef>
                <a:spcPct val="0"/>
              </a:spcBef>
            </a:pPr>
            <a:r>
              <a:rPr lang="en-US" sz="1913">
                <a:solidFill>
                  <a:srgbClr val="FFFFFF"/>
                </a:solidFill>
                <a:ea typeface="Gothic A1 Bold"/>
              </a:rPr>
              <a:t>연구 배경</a:t>
            </a:r>
          </a:p>
          <a:p>
            <a:pPr algn="ctr">
              <a:lnSpc>
                <a:spcPts val="2488"/>
              </a:lnSpc>
              <a:spcBef>
                <a:spcPct val="0"/>
              </a:spcBef>
            </a:pPr>
            <a:endParaRPr lang="en-US" sz="1913">
              <a:solidFill>
                <a:srgbClr val="FFFFFF"/>
              </a:solidFill>
              <a:ea typeface="Gothic A1 Bold"/>
            </a:endParaRPr>
          </a:p>
          <a:p>
            <a:pPr algn="ctr">
              <a:lnSpc>
                <a:spcPts val="2488"/>
              </a:lnSpc>
              <a:spcBef>
                <a:spcPct val="0"/>
              </a:spcBef>
            </a:pPr>
            <a:r>
              <a:rPr lang="en-US" sz="1913">
                <a:solidFill>
                  <a:srgbClr val="FFFFFF"/>
                </a:solidFill>
                <a:ea typeface="Gothic A1 Bold"/>
              </a:rPr>
              <a:t>주제</a:t>
            </a:r>
          </a:p>
          <a:p>
            <a:pPr algn="ctr">
              <a:lnSpc>
                <a:spcPts val="2488"/>
              </a:lnSpc>
              <a:spcBef>
                <a:spcPct val="0"/>
              </a:spcBef>
            </a:pPr>
            <a:r>
              <a:rPr lang="en-US" sz="1913">
                <a:solidFill>
                  <a:srgbClr val="FFFFFF"/>
                </a:solidFill>
                <a:latin typeface="Gothic A1 Bold"/>
              </a:rPr>
              <a:t> </a:t>
            </a:r>
          </a:p>
          <a:p>
            <a:pPr algn="ctr">
              <a:lnSpc>
                <a:spcPts val="2488"/>
              </a:lnSpc>
              <a:spcBef>
                <a:spcPct val="0"/>
              </a:spcBef>
            </a:pPr>
            <a:r>
              <a:rPr lang="en-US" sz="1913">
                <a:solidFill>
                  <a:srgbClr val="FFFFFF"/>
                </a:solidFill>
                <a:ea typeface="Gothic A1 Bold"/>
              </a:rPr>
              <a:t>목표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181369" y="673989"/>
            <a:ext cx="7925263" cy="100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9"/>
              </a:lnSpc>
              <a:spcBef>
                <a:spcPct val="0"/>
              </a:spcBef>
            </a:pPr>
            <a:r>
              <a:rPr lang="en-US" sz="6419" spc="192">
                <a:solidFill>
                  <a:srgbClr val="FFFFFF"/>
                </a:solidFill>
                <a:latin typeface="Gothic A1 Medium"/>
              </a:rPr>
              <a:t>Our Project Process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697143" y="6414372"/>
            <a:ext cx="3066501" cy="425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666">
                <a:solidFill>
                  <a:srgbClr val="FDB515"/>
                </a:solidFill>
                <a:ea typeface="Gothic A1 Light"/>
              </a:rPr>
              <a:t>목표변수</a:t>
            </a: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FFFFF"/>
                </a:solidFill>
                <a:latin typeface="Gothic A1 Light"/>
              </a:rPr>
              <a:t>Viewpoint</a:t>
            </a:r>
          </a:p>
          <a:p>
            <a:pPr algn="ctr">
              <a:lnSpc>
                <a:spcPts val="2166"/>
              </a:lnSpc>
            </a:pPr>
            <a:endParaRPr lang="en-US" sz="1666">
              <a:solidFill>
                <a:srgbClr val="FFFFFF"/>
              </a:solidFill>
              <a:latin typeface="Gothic A1 Light"/>
            </a:endParaRP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DB515"/>
                </a:solidFill>
                <a:ea typeface="Gothic A1 Light"/>
              </a:rPr>
              <a:t>독립변수</a:t>
            </a: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FFFFF"/>
                </a:solidFill>
                <a:latin typeface="Gothic A1 Light"/>
              </a:rPr>
              <a:t>Tags</a:t>
            </a: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FFFFF"/>
                </a:solidFill>
                <a:latin typeface="Gothic A1 Light"/>
              </a:rPr>
              <a:t>IMDB</a:t>
            </a: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FFFFF"/>
                </a:solidFill>
                <a:latin typeface="Gothic A1 Light"/>
              </a:rPr>
              <a:t>Genre</a:t>
            </a: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FFFFF"/>
                </a:solidFill>
                <a:latin typeface="Gothic A1 Light"/>
              </a:rPr>
              <a:t>Season</a:t>
            </a: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FFFFF"/>
                </a:solidFill>
                <a:latin typeface="Gothic A1 Light"/>
              </a:rPr>
              <a:t>Runtime</a:t>
            </a: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FFFFF"/>
                </a:solidFill>
                <a:latin typeface="Gothic A1 Light"/>
              </a:rPr>
              <a:t>View Rating</a:t>
            </a: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FFFFF"/>
                </a:solidFill>
                <a:latin typeface="Gothic A1 Light"/>
              </a:rPr>
              <a:t>Released date</a:t>
            </a: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FFFFF"/>
                </a:solidFill>
                <a:latin typeface="Gothic A1 Light"/>
              </a:rPr>
              <a:t>Origin country</a:t>
            </a: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FFFFF"/>
                </a:solidFill>
                <a:latin typeface="Gothic A1 Light"/>
              </a:rPr>
              <a:t>Country Availabilty</a:t>
            </a:r>
          </a:p>
          <a:p>
            <a:pPr algn="ctr">
              <a:lnSpc>
                <a:spcPts val="2166"/>
              </a:lnSpc>
            </a:pPr>
            <a:r>
              <a:rPr lang="en-US" sz="1666">
                <a:solidFill>
                  <a:srgbClr val="FFFFFF"/>
                </a:solidFill>
                <a:latin typeface="Gothic A1 Light"/>
              </a:rPr>
              <a:t> Hidden gem Score</a:t>
            </a:r>
          </a:p>
          <a:p>
            <a:pPr algn="ctr">
              <a:lnSpc>
                <a:spcPts val="2166"/>
              </a:lnSpc>
            </a:pPr>
            <a:endParaRPr lang="en-US" sz="1666">
              <a:solidFill>
                <a:srgbClr val="FFFFFF"/>
              </a:solidFill>
              <a:latin typeface="Gothic A1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4413306" y="6027661"/>
            <a:ext cx="1558892" cy="99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1"/>
              </a:lnSpc>
            </a:pPr>
            <a:r>
              <a:rPr lang="en-US" sz="1978">
                <a:solidFill>
                  <a:srgbClr val="FFFFFF"/>
                </a:solidFill>
                <a:ea typeface="Gothic A1 Light"/>
              </a:rPr>
              <a:t>분석 결과 정리</a:t>
            </a:r>
          </a:p>
          <a:p>
            <a:pPr algn="ctr">
              <a:lnSpc>
                <a:spcPts val="2571"/>
              </a:lnSpc>
            </a:pPr>
            <a:endParaRPr lang="en-US" sz="1978">
              <a:solidFill>
                <a:srgbClr val="FFFFFF"/>
              </a:solidFill>
              <a:ea typeface="Gothic A1 Light"/>
            </a:endParaRPr>
          </a:p>
          <a:p>
            <a:pPr algn="ctr">
              <a:lnSpc>
                <a:spcPts val="2571"/>
              </a:lnSpc>
            </a:pPr>
            <a:r>
              <a:rPr lang="en-US" sz="1978">
                <a:solidFill>
                  <a:srgbClr val="FFFFFF"/>
                </a:solidFill>
                <a:ea typeface="Gothic A1 Light"/>
              </a:rPr>
              <a:t>프로젝트 소감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06" t="5638" r="6850" b="369"/>
          <a:stretch>
            <a:fillRect/>
          </a:stretch>
        </p:blipFill>
        <p:spPr>
          <a:xfrm>
            <a:off x="570636" y="4615639"/>
            <a:ext cx="8090365" cy="44274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72285" y="1464877"/>
            <a:ext cx="10736792" cy="140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ea typeface="Gothic A1 Light"/>
              </a:rPr>
              <a:t>전체 Movie 시청연령에 대한 분포 확인 </a:t>
            </a:r>
          </a:p>
          <a:p>
            <a:pPr marL="431801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othic A1 Light"/>
              </a:rPr>
              <a:t>Null값이 500개로 많음</a:t>
            </a:r>
          </a:p>
          <a:p>
            <a:pPr marL="431800" lvl="1" indent="-215900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Gothic A1 Light"/>
              </a:rPr>
              <a:t>kaggle에서 데이터를 취합하는 시기에 아직 연령제한이 부여되지 않아 null값이 생긴 것으로 확인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87630" y="3507999"/>
            <a:ext cx="6559553" cy="89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sz="2554">
                <a:solidFill>
                  <a:srgbClr val="EA847A"/>
                </a:solidFill>
                <a:ea typeface="Gothic A1 Bold"/>
              </a:rPr>
              <a:t>전체 Movie에는</a:t>
            </a:r>
          </a:p>
          <a:p>
            <a:pPr algn="ctr">
              <a:lnSpc>
                <a:spcPts val="3575"/>
              </a:lnSpc>
            </a:pPr>
            <a:r>
              <a:rPr lang="en-US" sz="2554">
                <a:solidFill>
                  <a:srgbClr val="EA847A"/>
                </a:solidFill>
                <a:ea typeface="Gothic A1 Bold"/>
              </a:rPr>
              <a:t>전체 연령가와 어린이 컨텐츠들이 대부분 분포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" y="98426"/>
            <a:ext cx="14913795" cy="78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Movie view rating - Viewpoint 분석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330" t="4919" r="7044" b="5738"/>
          <a:stretch>
            <a:fillRect/>
          </a:stretch>
        </p:blipFill>
        <p:spPr>
          <a:xfrm>
            <a:off x="9173907" y="4615640"/>
            <a:ext cx="8529255" cy="443276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0" y="9333601"/>
            <a:ext cx="18288000" cy="1473638"/>
            <a:chOff x="0" y="0"/>
            <a:chExt cx="5397565" cy="434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97565" cy="434933"/>
            </a:xfrm>
            <a:custGeom>
              <a:avLst/>
              <a:gdLst/>
              <a:ahLst/>
              <a:cxnLst/>
              <a:rect l="l" t="t" r="r" b="b"/>
              <a:pathLst>
                <a:path w="5397565" h="434933">
                  <a:moveTo>
                    <a:pt x="0" y="0"/>
                  </a:moveTo>
                  <a:lnTo>
                    <a:pt x="5397565" y="0"/>
                  </a:lnTo>
                  <a:lnTo>
                    <a:pt x="5397565" y="434933"/>
                  </a:lnTo>
                  <a:lnTo>
                    <a:pt x="0" y="434933"/>
                  </a:lnTo>
                  <a:close/>
                </a:path>
              </a:pathLst>
            </a:custGeom>
            <a:solidFill>
              <a:srgbClr val="EA847A">
                <a:alpha val="86667"/>
              </a:srgbClr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5158384" y="9413875"/>
            <a:ext cx="7971235" cy="91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2667">
                <a:solidFill>
                  <a:srgbClr val="FFFFFF"/>
                </a:solidFill>
                <a:latin typeface="Gothic A1 Bold"/>
              </a:rPr>
              <a:t>Top 20 Movie의 시청연령의 분포와 </a:t>
            </a:r>
          </a:p>
          <a:p>
            <a:pPr algn="ctr">
              <a:lnSpc>
                <a:spcPts val="3734"/>
              </a:lnSpc>
            </a:pPr>
            <a:r>
              <a:rPr lang="en-US" sz="2667">
                <a:solidFill>
                  <a:srgbClr val="FFFFFF"/>
                </a:solidFill>
                <a:ea typeface="Gothic A1 Bold"/>
              </a:rPr>
              <a:t>전체 Movie 에서의 시청연령 분포와 크게 다르지 않음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59557" y="3498912"/>
            <a:ext cx="8380347" cy="91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2667">
                <a:solidFill>
                  <a:srgbClr val="EA847A"/>
                </a:solidFill>
                <a:latin typeface="Gothic A1 Bold"/>
              </a:rPr>
              <a:t>Top 20 Movie에는 </a:t>
            </a:r>
          </a:p>
          <a:p>
            <a:pPr algn="ctr">
              <a:lnSpc>
                <a:spcPts val="3734"/>
              </a:lnSpc>
            </a:pPr>
            <a:r>
              <a:rPr lang="en-US" sz="2667">
                <a:solidFill>
                  <a:srgbClr val="EA847A"/>
                </a:solidFill>
                <a:ea typeface="Gothic A1 Bold"/>
              </a:rPr>
              <a:t>어린이 컨텐츠들이 많이 분포되었고, 성인 관람가도 많음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2704208"/>
            <a:ext cx="18288000" cy="788014"/>
            <a:chOff x="0" y="0"/>
            <a:chExt cx="24384000" cy="105068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4384000" cy="1050685"/>
              <a:chOff x="0" y="0"/>
              <a:chExt cx="94727662" cy="408173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4727663" cy="4081730"/>
              </a:xfrm>
              <a:custGeom>
                <a:avLst/>
                <a:gdLst/>
                <a:ahLst/>
                <a:cxnLst/>
                <a:rect l="l" t="t" r="r" b="b"/>
                <a:pathLst>
                  <a:path w="94727663" h="4081730">
                    <a:moveTo>
                      <a:pt x="0" y="0"/>
                    </a:moveTo>
                    <a:lnTo>
                      <a:pt x="0" y="4081730"/>
                    </a:lnTo>
                    <a:lnTo>
                      <a:pt x="94727663" y="4081730"/>
                    </a:lnTo>
                    <a:lnTo>
                      <a:pt x="94727663" y="0"/>
                    </a:lnTo>
                    <a:lnTo>
                      <a:pt x="0" y="0"/>
                    </a:lnTo>
                    <a:close/>
                    <a:moveTo>
                      <a:pt x="94666699" y="4020770"/>
                    </a:moveTo>
                    <a:lnTo>
                      <a:pt x="59690" y="4020770"/>
                    </a:lnTo>
                    <a:lnTo>
                      <a:pt x="59690" y="59690"/>
                    </a:lnTo>
                    <a:lnTo>
                      <a:pt x="94666699" y="59690"/>
                    </a:lnTo>
                    <a:lnTo>
                      <a:pt x="94666699" y="4020770"/>
                    </a:lnTo>
                    <a:close/>
                  </a:path>
                </a:pathLst>
              </a:custGeom>
              <a:solidFill>
                <a:srgbClr val="EA847A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3493065" y="113475"/>
              <a:ext cx="6375164" cy="654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893">
                  <a:solidFill>
                    <a:srgbClr val="FFFFFF"/>
                  </a:solidFill>
                  <a:ea typeface="Gothic A1 Bold"/>
                </a:rPr>
                <a:t>전체 Movie의 시청연령 분포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5197303" y="113475"/>
              <a:ext cx="6209775" cy="645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893">
                  <a:solidFill>
                    <a:srgbClr val="FFFFFF"/>
                  </a:solidFill>
                  <a:latin typeface="Gothic A1 Bold"/>
                </a:rPr>
                <a:t>Top 20  Movie의 시청연령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17175" y="5070858"/>
            <a:ext cx="540908" cy="35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191B27"/>
                </a:solidFill>
                <a:ea typeface="Gothic A1 Bold"/>
              </a:rPr>
              <a:t>성인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10380" y="5533138"/>
            <a:ext cx="811279" cy="35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191B27"/>
                </a:solidFill>
                <a:ea typeface="Gothic A1 Bold"/>
              </a:rPr>
              <a:t>어린이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87096" y="7120832"/>
            <a:ext cx="1129440" cy="35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191B27"/>
                </a:solidFill>
                <a:latin typeface="Gothic A1 Bold"/>
              </a:rPr>
              <a:t>17세이상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82401" y="4746492"/>
            <a:ext cx="2124574" cy="1707626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015084" y="5395978"/>
            <a:ext cx="540908" cy="35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191B27"/>
                </a:solidFill>
                <a:ea typeface="Gothic A1 Bold"/>
              </a:rPr>
              <a:t>성인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83128" y="5688294"/>
            <a:ext cx="811279" cy="35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191B27"/>
                </a:solidFill>
                <a:ea typeface="Gothic A1 Bold"/>
              </a:rPr>
              <a:t>어린이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02699" y="6368394"/>
            <a:ext cx="811279" cy="35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191B27"/>
                </a:solidFill>
                <a:ea typeface="Gothic A1 Bold"/>
              </a:rPr>
              <a:t>어린이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171210" y="4856763"/>
            <a:ext cx="3570254" cy="286959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98425"/>
            <a:ext cx="10988642" cy="161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Tv show view Rating - View point 분석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66228" y="4257836"/>
            <a:ext cx="7521278" cy="81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EA847A"/>
                </a:solidFill>
                <a:ea typeface="Gothic A1 Bold"/>
              </a:rPr>
              <a:t>전체 TV show에서는</a:t>
            </a:r>
          </a:p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EA847A"/>
                </a:solidFill>
                <a:latin typeface="Gothic A1 Bold"/>
              </a:rPr>
              <a:t>17세 이상이나 14세 이상의 시청 제한 컨텐츠들이 대부분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90484" y="1463481"/>
            <a:ext cx="11907035" cy="151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486" lvl="1" indent="-230743">
              <a:lnSpc>
                <a:spcPts val="2992"/>
              </a:lnSpc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ea typeface="Gothic A1 Light"/>
              </a:rPr>
              <a:t>전체 TV show 시청연령에 대한 분포 확인 </a:t>
            </a:r>
          </a:p>
          <a:p>
            <a:pPr marL="461486" lvl="1" indent="-230743">
              <a:lnSpc>
                <a:spcPts val="2992"/>
              </a:lnSpc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latin typeface="Gothic A1 Light"/>
              </a:rPr>
              <a:t>Null값이 230개로 제일 많음</a:t>
            </a:r>
          </a:p>
          <a:p>
            <a:pPr marL="461486" lvl="1" indent="-230743">
              <a:lnSpc>
                <a:spcPts val="2992"/>
              </a:lnSpc>
              <a:buFont typeface="Arial"/>
              <a:buChar char="•"/>
            </a:pPr>
            <a:r>
              <a:rPr lang="en-US" sz="2137">
                <a:solidFill>
                  <a:srgbClr val="FFFFFF"/>
                </a:solidFill>
                <a:latin typeface="Gothic A1 Light"/>
              </a:rPr>
              <a:t>kaggle에서 데이터를 취합할 때, 아직 연령제한이 부여되지 않았거나, </a:t>
            </a:r>
          </a:p>
          <a:p>
            <a:pPr>
              <a:lnSpc>
                <a:spcPts val="2992"/>
              </a:lnSpc>
            </a:pPr>
            <a:r>
              <a:rPr lang="en-US" sz="2137">
                <a:solidFill>
                  <a:srgbClr val="FFFFFF"/>
                </a:solidFill>
                <a:latin typeface="Gothic A1 Light"/>
              </a:rPr>
              <a:t>TV show 특성상 매번 편성괴는 화마다 시청연령이 바뀔 수 있기 때문에 Null값이 많은 것으로 추정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4806" r="6983" b="397"/>
          <a:stretch>
            <a:fillRect/>
          </a:stretch>
        </p:blipFill>
        <p:spPr>
          <a:xfrm>
            <a:off x="681685" y="5293000"/>
            <a:ext cx="8090365" cy="43945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3027" t="5615" r="6462" b="6146"/>
          <a:stretch>
            <a:fillRect/>
          </a:stretch>
        </p:blipFill>
        <p:spPr>
          <a:xfrm>
            <a:off x="9114380" y="5275051"/>
            <a:ext cx="8491936" cy="44125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10555" y="4644076"/>
            <a:ext cx="7899586" cy="391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0"/>
              </a:lnSpc>
            </a:pPr>
            <a:r>
              <a:rPr lang="en-US" sz="2371">
                <a:solidFill>
                  <a:srgbClr val="EA847A"/>
                </a:solidFill>
                <a:latin typeface="Gothic A1 Bold"/>
              </a:rPr>
              <a:t>Top 20 TV show에서 17세 이상 컨텐츠들이 대부분 차지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3455475"/>
            <a:ext cx="18288000" cy="801464"/>
            <a:chOff x="0" y="0"/>
            <a:chExt cx="94727662" cy="41514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727663" cy="4151402"/>
            </a:xfrm>
            <a:custGeom>
              <a:avLst/>
              <a:gdLst/>
              <a:ahLst/>
              <a:cxnLst/>
              <a:rect l="l" t="t" r="r" b="b"/>
              <a:pathLst>
                <a:path w="94727663" h="4151402">
                  <a:moveTo>
                    <a:pt x="0" y="0"/>
                  </a:moveTo>
                  <a:lnTo>
                    <a:pt x="0" y="4151402"/>
                  </a:lnTo>
                  <a:lnTo>
                    <a:pt x="94727663" y="4151402"/>
                  </a:lnTo>
                  <a:lnTo>
                    <a:pt x="94727663" y="0"/>
                  </a:lnTo>
                  <a:lnTo>
                    <a:pt x="0" y="0"/>
                  </a:lnTo>
                  <a:close/>
                  <a:moveTo>
                    <a:pt x="94666699" y="4090443"/>
                  </a:moveTo>
                  <a:lnTo>
                    <a:pt x="59690" y="4090443"/>
                  </a:lnTo>
                  <a:lnTo>
                    <a:pt x="59690" y="59690"/>
                  </a:lnTo>
                  <a:lnTo>
                    <a:pt x="94666699" y="59690"/>
                  </a:lnTo>
                  <a:lnTo>
                    <a:pt x="94666699" y="4090443"/>
                  </a:lnTo>
                  <a:close/>
                </a:path>
              </a:pathLst>
            </a:custGeom>
            <a:solidFill>
              <a:srgbClr val="EA847A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217712" y="3509625"/>
            <a:ext cx="5018308" cy="49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ea typeface="Gothic A1 Bold"/>
              </a:rPr>
              <a:t>전체 TV show의 시청연령 분포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92639" y="3509625"/>
            <a:ext cx="4735418" cy="101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Gothic A1 Bold"/>
              </a:rPr>
              <a:t>Top 20  TV show의 시청연령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6955" y="6376477"/>
            <a:ext cx="1129440" cy="35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191B27"/>
                </a:solidFill>
                <a:latin typeface="Gothic A1 Bold"/>
              </a:rPr>
              <a:t>17세이상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5595" y="7070474"/>
            <a:ext cx="1129440" cy="35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191B27"/>
                </a:solidFill>
                <a:latin typeface="Gothic A1 Bold"/>
              </a:rPr>
              <a:t>14세이상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39361" y="6054300"/>
            <a:ext cx="2124574" cy="170762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604682" y="5806015"/>
            <a:ext cx="1129440" cy="35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191B27"/>
                </a:solidFill>
                <a:latin typeface="Gothic A1 Bold"/>
              </a:rPr>
              <a:t>17세이상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22182" y="8220053"/>
            <a:ext cx="540908" cy="35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191B27"/>
                </a:solidFill>
                <a:ea typeface="Gothic A1 Bold"/>
              </a:rPr>
              <a:t>성인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87077" y="7812010"/>
            <a:ext cx="811279" cy="35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2"/>
              </a:lnSpc>
              <a:spcBef>
                <a:spcPct val="0"/>
              </a:spcBef>
            </a:pPr>
            <a:r>
              <a:rPr lang="en-US" sz="2137">
                <a:solidFill>
                  <a:srgbClr val="191B27"/>
                </a:solidFill>
                <a:ea typeface="Gothic A1 Bold"/>
              </a:rPr>
              <a:t>어린이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370949" y="5552654"/>
            <a:ext cx="1536136" cy="123466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751" y="-6350"/>
            <a:ext cx="9563199" cy="221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87"/>
              </a:lnSpc>
            </a:pPr>
            <a:r>
              <a:rPr lang="en-US" sz="6419">
                <a:solidFill>
                  <a:srgbClr val="FFFFFF"/>
                </a:solidFill>
                <a:latin typeface="Gothic A1 Bold"/>
              </a:rPr>
              <a:t>INSIGHT &amp; 분석 결과 요약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78215" y="3884782"/>
            <a:ext cx="17131571" cy="3057186"/>
            <a:chOff x="0" y="0"/>
            <a:chExt cx="22842095" cy="40762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2842095" cy="4076249"/>
              <a:chOff x="0" y="0"/>
              <a:chExt cx="2607951" cy="4653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607951" cy="465398"/>
              </a:xfrm>
              <a:custGeom>
                <a:avLst/>
                <a:gdLst/>
                <a:ahLst/>
                <a:cxnLst/>
                <a:rect l="l" t="t" r="r" b="b"/>
                <a:pathLst>
                  <a:path w="2607951" h="465398">
                    <a:moveTo>
                      <a:pt x="0" y="0"/>
                    </a:moveTo>
                    <a:lnTo>
                      <a:pt x="2607951" y="0"/>
                    </a:lnTo>
                    <a:lnTo>
                      <a:pt x="2607951" y="465398"/>
                    </a:lnTo>
                    <a:lnTo>
                      <a:pt x="0" y="465398"/>
                    </a:lnTo>
                    <a:close/>
                  </a:path>
                </a:pathLst>
              </a:custGeom>
              <a:solidFill>
                <a:srgbClr val="EA847A">
                  <a:alpha val="85882"/>
                </a:srgbClr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 rot="5400000">
              <a:off x="2290446" y="2078608"/>
              <a:ext cx="3396887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1652" y="414248"/>
              <a:ext cx="3820569" cy="313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FFFFF"/>
                  </a:solidFill>
                  <a:latin typeface="Gothic A1 Medium"/>
                </a:rPr>
                <a:t>Released date</a:t>
              </a:r>
            </a:p>
            <a:p>
              <a:pPr algn="r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FFFFF"/>
                  </a:solidFill>
                  <a:latin typeface="Gothic A1 Medium"/>
                </a:rPr>
                <a:t>Countries of service</a:t>
              </a:r>
            </a:p>
            <a:p>
              <a:pPr algn="r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FFFFF"/>
                  </a:solidFill>
                  <a:latin typeface="Gothic A1 Medium"/>
                </a:rPr>
                <a:t>Origin country</a:t>
              </a:r>
            </a:p>
            <a:p>
              <a:pPr algn="r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FFFFF"/>
                  </a:solidFill>
                  <a:latin typeface="Gothic A1 Medium"/>
                </a:rPr>
                <a:t>Tags</a:t>
              </a:r>
            </a:p>
            <a:p>
              <a:pPr algn="r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FFFFF"/>
                  </a:solidFill>
                  <a:latin typeface="Gothic A1 Medium"/>
                </a:rPr>
                <a:t>Genre</a:t>
              </a:r>
            </a:p>
            <a:p>
              <a:pPr algn="r"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FFFFF"/>
                  </a:solidFill>
                  <a:latin typeface="Gothic A1 Medium"/>
                </a:rPr>
                <a:t>Season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164642" y="460000"/>
              <a:ext cx="18510340" cy="3038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24"/>
                </a:lnSpc>
                <a:spcBef>
                  <a:spcPct val="0"/>
                </a:spcBef>
              </a:pPr>
              <a:r>
                <a:rPr lang="en-US" sz="2160">
                  <a:solidFill>
                    <a:srgbClr val="FFFFFF"/>
                  </a:solidFill>
                  <a:ea typeface="Gothic A1 Medium"/>
                </a:rPr>
                <a:t>목요일 &amp; 금요일에 업로드한 콘텐츠가 Viewpoint가 높음</a:t>
              </a:r>
            </a:p>
            <a:p>
              <a:pPr>
                <a:lnSpc>
                  <a:spcPts val="3024"/>
                </a:lnSpc>
                <a:spcBef>
                  <a:spcPct val="0"/>
                </a:spcBef>
              </a:pPr>
              <a:r>
                <a:rPr lang="en-US" sz="2160">
                  <a:solidFill>
                    <a:srgbClr val="FFFFFF"/>
                  </a:solidFill>
                  <a:latin typeface="Gothic A1 Medium"/>
                </a:rPr>
                <a:t>0.26의 상관관계를 보이나, 관련이 깊다고 하긴 어려움, 상영국가가 많아질수록 높은 Viewpoint를 얻을 확률이 높아짐</a:t>
              </a:r>
            </a:p>
            <a:p>
              <a:pPr>
                <a:lnSpc>
                  <a:spcPts val="3024"/>
                </a:lnSpc>
                <a:spcBef>
                  <a:spcPct val="0"/>
                </a:spcBef>
              </a:pPr>
              <a:r>
                <a:rPr lang="en-US" sz="2160">
                  <a:solidFill>
                    <a:srgbClr val="FFFFFF"/>
                  </a:solidFill>
                  <a:ea typeface="Gothic A1 Medium"/>
                </a:rPr>
                <a:t>압도적으로 많이 생산하지 않으면, 제작을 많이 한다고 높은 Viewpoint를 얻을 수 있는 것은 아님</a:t>
              </a:r>
            </a:p>
            <a:p>
              <a:pPr>
                <a:lnSpc>
                  <a:spcPts val="3024"/>
                </a:lnSpc>
                <a:spcBef>
                  <a:spcPct val="0"/>
                </a:spcBef>
              </a:pPr>
              <a:r>
                <a:rPr lang="en-US" sz="2160">
                  <a:solidFill>
                    <a:srgbClr val="FFFFFF"/>
                  </a:solidFill>
                  <a:ea typeface="Gothic A1 Medium"/>
                </a:rPr>
                <a:t>특정 태그들이 Top 콘텐츠의 Viewpoint와 관련이 있음</a:t>
              </a:r>
            </a:p>
            <a:p>
              <a:pPr>
                <a:lnSpc>
                  <a:spcPts val="3024"/>
                </a:lnSpc>
                <a:spcBef>
                  <a:spcPct val="0"/>
                </a:spcBef>
              </a:pPr>
              <a:r>
                <a:rPr lang="en-US" sz="2160">
                  <a:solidFill>
                    <a:srgbClr val="FFFFFF"/>
                  </a:solidFill>
                  <a:ea typeface="Gothic A1 Medium"/>
                </a:rPr>
                <a:t>장르별 흥행작(Outlier)을 살펴보면, 공통된 특징들을 보이는 것이 다수 존재함</a:t>
              </a:r>
            </a:p>
            <a:p>
              <a:pPr>
                <a:lnSpc>
                  <a:spcPts val="3024"/>
                </a:lnSpc>
                <a:spcBef>
                  <a:spcPct val="0"/>
                </a:spcBef>
              </a:pPr>
              <a:r>
                <a:rPr lang="en-US" sz="2160">
                  <a:solidFill>
                    <a:srgbClr val="FFFFFF"/>
                  </a:solidFill>
                  <a:ea typeface="Gothic A1 Medium"/>
                </a:rPr>
                <a:t>해당 계절에 출시된 장르의 수가 많다고 Viewpoint 상위에 있는 것은 아님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38217" y="4756150"/>
            <a:ext cx="6991946" cy="94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5999">
                <a:solidFill>
                  <a:srgbClr val="FFFFFF"/>
                </a:solidFill>
                <a:ea typeface="Gothic A1 Medium"/>
              </a:rPr>
              <a:t>다양한 분석 &amp; 시각화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4" y="-6350"/>
            <a:ext cx="3669787" cy="109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7"/>
              </a:lnSpc>
            </a:pPr>
            <a:r>
              <a:rPr lang="en-US" sz="6476">
                <a:solidFill>
                  <a:srgbClr val="FFFFFF"/>
                </a:solidFill>
                <a:ea typeface="Gothic A1 Bold"/>
              </a:rPr>
              <a:t>분석 요약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59231" y="1568088"/>
            <a:ext cx="13498381" cy="849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5"/>
              </a:lnSpc>
            </a:pPr>
            <a:r>
              <a:rPr lang="en-US" sz="2489">
                <a:solidFill>
                  <a:srgbClr val="FDB515"/>
                </a:solidFill>
                <a:latin typeface="Gothic A1 Medium"/>
              </a:rPr>
              <a:t>1. 넷플릭스 상영시간과 Viewpoint 간의 분석</a:t>
            </a: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Gothic A1 Medium"/>
              </a:rPr>
              <a:t>(방법) </a:t>
            </a:r>
            <a:r>
              <a:rPr lang="en-US" sz="2489">
                <a:solidFill>
                  <a:srgbClr val="FFFFFF"/>
                </a:solidFill>
                <a:ea typeface="Gothic A1 Medium"/>
              </a:rPr>
              <a:t>영화와 TV show를 나누어서 진행</a:t>
            </a:r>
          </a:p>
          <a:p>
            <a:pPr>
              <a:lnSpc>
                <a:spcPts val="3485"/>
              </a:lnSpc>
            </a:pPr>
            <a:endParaRPr lang="en-US" sz="2489">
              <a:solidFill>
                <a:srgbClr val="FFFFFF"/>
              </a:solidFill>
              <a:ea typeface="Gothic A1 Medium"/>
            </a:endParaRP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Gothic A1 Medium"/>
              </a:rPr>
              <a:t>(결과) </a:t>
            </a:r>
            <a:r>
              <a:rPr lang="en-US" sz="2489">
                <a:solidFill>
                  <a:srgbClr val="FDB515"/>
                </a:solidFill>
                <a:ea typeface="Gothic A1 Medium"/>
              </a:rPr>
              <a:t>영화는 1 - 2 시간의 상영시간을 가지는 컨텐츠</a:t>
            </a:r>
            <a:r>
              <a:rPr lang="en-US" sz="2489">
                <a:solidFill>
                  <a:srgbClr val="FFFFFF"/>
                </a:solidFill>
                <a:ea typeface="Gothic A1 Medium"/>
              </a:rPr>
              <a:t>가 많았고, </a:t>
            </a: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Gothic A1 Medium"/>
              </a:rPr>
              <a:t>   </a:t>
            </a:r>
            <a:r>
              <a:rPr lang="en-US" sz="2489">
                <a:solidFill>
                  <a:srgbClr val="FDB515"/>
                </a:solidFill>
                <a:latin typeface="Gothic A1 Medium"/>
              </a:rPr>
              <a:t>TV show의 경우 30분 미만의 상영시간을 가지는 컨텐츠</a:t>
            </a:r>
            <a:r>
              <a:rPr lang="en-US" sz="2489">
                <a:solidFill>
                  <a:srgbClr val="FFFFFF"/>
                </a:solidFill>
                <a:ea typeface="Gothic A1 Medium"/>
              </a:rPr>
              <a:t>가 많았다.</a:t>
            </a:r>
          </a:p>
          <a:p>
            <a:pPr>
              <a:lnSpc>
                <a:spcPts val="3485"/>
              </a:lnSpc>
            </a:pPr>
            <a:endParaRPr lang="en-US" sz="2489">
              <a:solidFill>
                <a:srgbClr val="FFFFFF"/>
              </a:solidFill>
              <a:ea typeface="Gothic A1 Medium"/>
            </a:endParaRP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Gothic A1 Medium"/>
              </a:rPr>
              <a:t>(결과) View point를 확인하였을 때 </a:t>
            </a:r>
            <a:r>
              <a:rPr lang="en-US" sz="2489">
                <a:solidFill>
                  <a:srgbClr val="FDB515"/>
                </a:solidFill>
                <a:latin typeface="Gothic A1 Medium"/>
              </a:rPr>
              <a:t>1-2시간의 상영시간을 가지는 영화</a:t>
            </a:r>
            <a:r>
              <a:rPr lang="en-US" sz="2489">
                <a:solidFill>
                  <a:srgbClr val="FFFFFF"/>
                </a:solidFill>
                <a:ea typeface="Gothic A1 Medium"/>
              </a:rPr>
              <a:t>가, </a:t>
            </a: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Gothic A1 Medium"/>
              </a:rPr>
              <a:t>   </a:t>
            </a:r>
            <a:r>
              <a:rPr lang="en-US" sz="2489">
                <a:solidFill>
                  <a:srgbClr val="FDB515"/>
                </a:solidFill>
                <a:latin typeface="Gothic A1 Medium"/>
              </a:rPr>
              <a:t>30분 미만의 TV show</a:t>
            </a:r>
            <a:r>
              <a:rPr lang="en-US" sz="2489">
                <a:solidFill>
                  <a:srgbClr val="FFFFFF"/>
                </a:solidFill>
                <a:ea typeface="Gothic A1 Medium"/>
              </a:rPr>
              <a:t>가 Viewpoint가 높은 경향이 있다.</a:t>
            </a:r>
          </a:p>
          <a:p>
            <a:pPr>
              <a:lnSpc>
                <a:spcPts val="3485"/>
              </a:lnSpc>
            </a:pPr>
            <a:endParaRPr lang="en-US" sz="2489">
              <a:solidFill>
                <a:srgbClr val="FFFFFF"/>
              </a:solidFill>
              <a:ea typeface="Gothic A1 Medium"/>
            </a:endParaRP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DB515"/>
                </a:solidFill>
                <a:latin typeface="Gothic A1 Medium"/>
              </a:rPr>
              <a:t>2. Imdb score &amp; hidden gem score - Viewpoint 분석</a:t>
            </a: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Gothic A1 Medium"/>
              </a:rPr>
              <a:t>(방법1) Imdb score &amp; hidden gem score와 Viewpoint와의 상관계수와 산점도를 확인</a:t>
            </a:r>
          </a:p>
          <a:p>
            <a:pPr>
              <a:lnSpc>
                <a:spcPts val="3485"/>
              </a:lnSpc>
            </a:pPr>
            <a:endParaRPr lang="en-US" sz="2489">
              <a:solidFill>
                <a:srgbClr val="FFFFFF"/>
              </a:solidFill>
              <a:latin typeface="Gothic A1 Medium"/>
            </a:endParaRP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Gothic A1 Medium"/>
              </a:rPr>
              <a:t>(결과1) </a:t>
            </a:r>
            <a:r>
              <a:rPr lang="en-US" sz="2489">
                <a:solidFill>
                  <a:srgbClr val="FFFFFF"/>
                </a:solidFill>
                <a:ea typeface="Gothic A1 Medium"/>
              </a:rPr>
              <a:t>큰 영향이 없는 것으로 나옴</a:t>
            </a:r>
          </a:p>
          <a:p>
            <a:pPr>
              <a:lnSpc>
                <a:spcPts val="3485"/>
              </a:lnSpc>
            </a:pPr>
            <a:endParaRPr lang="en-US" sz="2489">
              <a:solidFill>
                <a:srgbClr val="FFFFFF"/>
              </a:solidFill>
              <a:ea typeface="Gothic A1 Medium"/>
            </a:endParaRP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Gothic A1 Medium"/>
              </a:rPr>
              <a:t>(방법2) Viewpoint를 상, 중, 하로 나누어 각 점수의 분포를 확인</a:t>
            </a:r>
          </a:p>
          <a:p>
            <a:pPr>
              <a:lnSpc>
                <a:spcPts val="3485"/>
              </a:lnSpc>
            </a:pPr>
            <a:endParaRPr lang="en-US" sz="2489">
              <a:solidFill>
                <a:srgbClr val="FFFFFF"/>
              </a:solidFill>
              <a:latin typeface="Gothic A1 Medium"/>
            </a:endParaRP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Gothic A1 Medium"/>
              </a:rPr>
              <a:t>(결과2.1) 두 변수 모두 </a:t>
            </a:r>
            <a:r>
              <a:rPr lang="en-US" sz="2489">
                <a:solidFill>
                  <a:srgbClr val="FFFFFF"/>
                </a:solidFill>
                <a:ea typeface="Gothic A1 Medium"/>
              </a:rPr>
              <a:t>상, 중, 하 고르게 분포</a:t>
            </a: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Gothic A1 Medium"/>
              </a:rPr>
              <a:t>(결과2.2) </a:t>
            </a:r>
            <a:r>
              <a:rPr lang="en-US" sz="2489">
                <a:solidFill>
                  <a:srgbClr val="FFFFFF"/>
                </a:solidFill>
                <a:ea typeface="Gothic A1 Medium"/>
              </a:rPr>
              <a:t>각 점수들의 분포는 Hidden gem sccore는 낮은 점수와 높은 점수에 몰려있는 쌍봉 형태, </a:t>
            </a:r>
          </a:p>
          <a:p>
            <a:pPr>
              <a:lnSpc>
                <a:spcPts val="3485"/>
              </a:lnSpc>
            </a:pPr>
            <a:r>
              <a:rPr lang="en-US" sz="2489">
                <a:solidFill>
                  <a:srgbClr val="FFFFFF"/>
                </a:solidFill>
                <a:latin typeface="Gothic A1 Medium"/>
              </a:rPr>
              <a:t>  imdb 점수의 경우 정규분포를 띈다.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" y="98425"/>
            <a:ext cx="11281833" cy="161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(번외)Movie Runtime - View point 분석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363140"/>
            <a:ext cx="18288000" cy="788014"/>
            <a:chOff x="0" y="0"/>
            <a:chExt cx="24384000" cy="105068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84000" cy="1050685"/>
              <a:chOff x="0" y="0"/>
              <a:chExt cx="94727662" cy="40817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4727663" cy="4081730"/>
              </a:xfrm>
              <a:custGeom>
                <a:avLst/>
                <a:gdLst/>
                <a:ahLst/>
                <a:cxnLst/>
                <a:rect l="l" t="t" r="r" b="b"/>
                <a:pathLst>
                  <a:path w="94727663" h="4081730">
                    <a:moveTo>
                      <a:pt x="0" y="0"/>
                    </a:moveTo>
                    <a:lnTo>
                      <a:pt x="0" y="4081730"/>
                    </a:lnTo>
                    <a:lnTo>
                      <a:pt x="94727663" y="4081730"/>
                    </a:lnTo>
                    <a:lnTo>
                      <a:pt x="94727663" y="0"/>
                    </a:lnTo>
                    <a:lnTo>
                      <a:pt x="0" y="0"/>
                    </a:lnTo>
                    <a:close/>
                    <a:moveTo>
                      <a:pt x="94666699" y="4020770"/>
                    </a:moveTo>
                    <a:lnTo>
                      <a:pt x="59690" y="4020770"/>
                    </a:lnTo>
                    <a:lnTo>
                      <a:pt x="59690" y="59690"/>
                    </a:lnTo>
                    <a:lnTo>
                      <a:pt x="94666699" y="59690"/>
                    </a:lnTo>
                    <a:lnTo>
                      <a:pt x="94666699" y="4020770"/>
                    </a:lnTo>
                    <a:close/>
                  </a:path>
                </a:pathLst>
              </a:custGeom>
              <a:solidFill>
                <a:srgbClr val="EA847A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493065" y="113475"/>
              <a:ext cx="6375164" cy="654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893">
                  <a:solidFill>
                    <a:srgbClr val="FFFFFF"/>
                  </a:solidFill>
                  <a:ea typeface="Gothic A1 Bold"/>
                </a:rPr>
                <a:t>전체 Movie의 Runtime 분포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197303" y="113475"/>
              <a:ext cx="6209775" cy="645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0"/>
                </a:lnSpc>
              </a:pPr>
              <a:r>
                <a:rPr lang="en-US" sz="2893">
                  <a:solidFill>
                    <a:srgbClr val="FFFFFF"/>
                  </a:solidFill>
                  <a:latin typeface="Gothic A1 Bold"/>
                </a:rPr>
                <a:t>Top 20  Movie의 Runtime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49146" y="2251136"/>
            <a:ext cx="17759442" cy="5982704"/>
            <a:chOff x="0" y="0"/>
            <a:chExt cx="23679256" cy="79769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t="17164" r="9124" b="4981"/>
            <a:stretch>
              <a:fillRect/>
            </a:stretch>
          </p:blipFill>
          <p:spPr>
            <a:xfrm>
              <a:off x="0" y="0"/>
              <a:ext cx="11607333" cy="6650551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1560133" y="6729278"/>
              <a:ext cx="8734227" cy="1203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4"/>
                </a:lnSpc>
              </a:pPr>
              <a:r>
                <a:rPr lang="en-US" sz="2553">
                  <a:solidFill>
                    <a:srgbClr val="FFFFFF"/>
                  </a:solidFill>
                  <a:ea typeface="Gothic A1 Bold"/>
                </a:rPr>
                <a:t>전체 Movie의 Runtime 분포를 확인</a:t>
              </a:r>
            </a:p>
            <a:p>
              <a:pPr algn="ctr">
                <a:lnSpc>
                  <a:spcPts val="3574"/>
                </a:lnSpc>
              </a:pPr>
              <a:r>
                <a:rPr lang="en-US" sz="2553">
                  <a:solidFill>
                    <a:srgbClr val="FFFFFF"/>
                  </a:solidFill>
                  <a:ea typeface="Gothic A1 Bold"/>
                </a:rPr>
                <a:t>대부분 </a:t>
              </a:r>
              <a:r>
                <a:rPr lang="en-US" sz="2553">
                  <a:solidFill>
                    <a:srgbClr val="FFFFFF"/>
                  </a:solidFill>
                  <a:latin typeface="Gothic A1 Bold"/>
                </a:rPr>
                <a:t>Movie Runtime이 1 – 2시간 사이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2247" t="16377" r="8834" b="5450"/>
            <a:stretch>
              <a:fillRect/>
            </a:stretch>
          </p:blipFill>
          <p:spPr>
            <a:xfrm>
              <a:off x="12277967" y="0"/>
              <a:ext cx="11401290" cy="6703572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2277967" y="6773305"/>
              <a:ext cx="11380400" cy="1203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4"/>
                </a:lnSpc>
                <a:spcBef>
                  <a:spcPct val="0"/>
                </a:spcBef>
              </a:pPr>
              <a:r>
                <a:rPr lang="en-US" sz="2553">
                  <a:solidFill>
                    <a:srgbClr val="FFFFFF"/>
                  </a:solidFill>
                  <a:latin typeface="Gothic A1 Bold"/>
                </a:rPr>
                <a:t>Viewpoint 기준 Top 20 Movie의 runtime 분포를 확인</a:t>
              </a:r>
            </a:p>
            <a:p>
              <a:pPr algn="ctr">
                <a:lnSpc>
                  <a:spcPts val="3574"/>
                </a:lnSpc>
                <a:spcBef>
                  <a:spcPct val="0"/>
                </a:spcBef>
              </a:pPr>
              <a:r>
                <a:rPr lang="en-US" sz="2553">
                  <a:solidFill>
                    <a:srgbClr val="FFFFFF"/>
                  </a:solidFill>
                  <a:ea typeface="Gothic A1 Bold"/>
                </a:rPr>
                <a:t>대부분 상위권 Movie Runtime도 1-2시간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8702136"/>
            <a:ext cx="18288000" cy="1451901"/>
            <a:chOff x="0" y="0"/>
            <a:chExt cx="24384000" cy="193586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4384000" cy="1935868"/>
              <a:chOff x="0" y="0"/>
              <a:chExt cx="1913890" cy="152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5240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EA847A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838152" y="539029"/>
              <a:ext cx="18707695" cy="657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47"/>
                </a:lnSpc>
                <a:spcBef>
                  <a:spcPct val="0"/>
                </a:spcBef>
              </a:pPr>
              <a:r>
                <a:rPr lang="en-US" sz="2962">
                  <a:solidFill>
                    <a:srgbClr val="17233D"/>
                  </a:solidFill>
                  <a:latin typeface="Gothic A1 Bold"/>
                </a:rPr>
                <a:t>1 - 2시간 사이</a:t>
              </a:r>
              <a:r>
                <a:rPr lang="en-US" sz="2962">
                  <a:solidFill>
                    <a:srgbClr val="17233D"/>
                  </a:solidFill>
                  <a:ea typeface="Gothic A1 Bold"/>
                </a:rPr>
                <a:t>의 Runtime을 가지는 Movie가 Viewpoint가 높은 경향이 있다.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89170" y="3682175"/>
            <a:ext cx="1536136" cy="123466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586552" y="4042149"/>
            <a:ext cx="1141373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8"/>
              </a:lnSpc>
              <a:spcBef>
                <a:spcPct val="0"/>
              </a:spcBef>
            </a:pPr>
            <a:r>
              <a:rPr lang="en-US" sz="2120">
                <a:solidFill>
                  <a:srgbClr val="FFFFFF"/>
                </a:solidFill>
                <a:latin typeface="Gothic A1 Bold"/>
              </a:rPr>
              <a:t>1 - 2시간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5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386434" y="3769610"/>
            <a:ext cx="1536136" cy="123466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583817" y="4129584"/>
            <a:ext cx="1141373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8"/>
              </a:lnSpc>
              <a:spcBef>
                <a:spcPct val="0"/>
              </a:spcBef>
            </a:pPr>
            <a:r>
              <a:rPr lang="en-US" sz="2120">
                <a:solidFill>
                  <a:srgbClr val="FFFFFF"/>
                </a:solidFill>
                <a:latin typeface="Gothic A1 Bold"/>
              </a:rPr>
              <a:t>1 - 2시간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63140"/>
            <a:ext cx="18288000" cy="801464"/>
            <a:chOff x="0" y="0"/>
            <a:chExt cx="94727662" cy="41514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727663" cy="4151402"/>
            </a:xfrm>
            <a:custGeom>
              <a:avLst/>
              <a:gdLst/>
              <a:ahLst/>
              <a:cxnLst/>
              <a:rect l="l" t="t" r="r" b="b"/>
              <a:pathLst>
                <a:path w="94727663" h="4151402">
                  <a:moveTo>
                    <a:pt x="0" y="0"/>
                  </a:moveTo>
                  <a:lnTo>
                    <a:pt x="0" y="4151402"/>
                  </a:lnTo>
                  <a:lnTo>
                    <a:pt x="94727663" y="4151402"/>
                  </a:lnTo>
                  <a:lnTo>
                    <a:pt x="94727663" y="0"/>
                  </a:lnTo>
                  <a:lnTo>
                    <a:pt x="0" y="0"/>
                  </a:lnTo>
                  <a:close/>
                  <a:moveTo>
                    <a:pt x="94666699" y="4090443"/>
                  </a:moveTo>
                  <a:lnTo>
                    <a:pt x="59690" y="4090443"/>
                  </a:lnTo>
                  <a:lnTo>
                    <a:pt x="59690" y="59690"/>
                  </a:lnTo>
                  <a:lnTo>
                    <a:pt x="94666699" y="59690"/>
                  </a:lnTo>
                  <a:lnTo>
                    <a:pt x="94666699" y="4090443"/>
                  </a:lnTo>
                  <a:close/>
                </a:path>
              </a:pathLst>
            </a:custGeom>
            <a:solidFill>
              <a:srgbClr val="EA847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" y="98425"/>
            <a:ext cx="11908731" cy="161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(번외)TV show Runtime - View point 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2011" y="1417289"/>
            <a:ext cx="5024398" cy="49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ea typeface="Gothic A1 Bold"/>
              </a:rPr>
              <a:t>전체 TV show의 Runtime 분포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17765" y="1417289"/>
            <a:ext cx="4741507" cy="101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Gothic A1 Bold"/>
              </a:rPr>
              <a:t>Top 20  TV show의 Runtime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17454" r="9481" b="4460"/>
          <a:stretch>
            <a:fillRect/>
          </a:stretch>
        </p:blipFill>
        <p:spPr>
          <a:xfrm>
            <a:off x="286391" y="2265641"/>
            <a:ext cx="8409661" cy="485173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17148" r="8864" b="5216"/>
          <a:stretch>
            <a:fillRect/>
          </a:stretch>
        </p:blipFill>
        <p:spPr>
          <a:xfrm>
            <a:off x="9246622" y="2265641"/>
            <a:ext cx="8534502" cy="48622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86391" y="7157242"/>
            <a:ext cx="8497981" cy="89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FFFFFF"/>
                </a:solidFill>
                <a:ea typeface="Gothic A1 Bold"/>
              </a:rPr>
              <a:t>전체 TV show의 Runtime 분포를 확인</a:t>
            </a: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FFFFFF"/>
                </a:solidFill>
                <a:ea typeface="Gothic A1 Bold"/>
              </a:rPr>
              <a:t>대부분 </a:t>
            </a:r>
            <a:r>
              <a:rPr lang="en-US" sz="2553">
                <a:solidFill>
                  <a:srgbClr val="FFFFFF"/>
                </a:solidFill>
                <a:latin typeface="Gothic A1 Bold"/>
              </a:rPr>
              <a:t>TV show Runtime이 30분 미만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84371" y="7167767"/>
            <a:ext cx="9283856" cy="89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FFFFFF"/>
                </a:solidFill>
                <a:latin typeface="Gothic A1 Bold"/>
              </a:rPr>
              <a:t>Viewpoint 기준 Top 20 TV show의 Runtime 분포를 확인</a:t>
            </a: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FFFFFF"/>
                </a:solidFill>
                <a:ea typeface="Gothic A1 Bold"/>
              </a:rPr>
              <a:t>대부분 상위권 TV show Runtime도 30분 미만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8618065"/>
            <a:ext cx="18288000" cy="1461536"/>
            <a:chOff x="0" y="0"/>
            <a:chExt cx="1913890" cy="1529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152954"/>
            </a:xfrm>
            <a:custGeom>
              <a:avLst/>
              <a:gdLst/>
              <a:ahLst/>
              <a:cxnLst/>
              <a:rect l="l" t="t" r="r" b="b"/>
              <a:pathLst>
                <a:path w="1913890" h="152954">
                  <a:moveTo>
                    <a:pt x="0" y="0"/>
                  </a:moveTo>
                  <a:lnTo>
                    <a:pt x="1913890" y="0"/>
                  </a:lnTo>
                  <a:lnTo>
                    <a:pt x="1913890" y="152954"/>
                  </a:lnTo>
                  <a:lnTo>
                    <a:pt x="0" y="152954"/>
                  </a:lnTo>
                  <a:close/>
                </a:path>
              </a:pathLst>
            </a:custGeom>
            <a:solidFill>
              <a:srgbClr val="EA847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871025" y="8998525"/>
            <a:ext cx="12545951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2907">
                <a:solidFill>
                  <a:srgbClr val="191B27"/>
                </a:solidFill>
                <a:latin typeface="Gothic A1 Bold"/>
              </a:rPr>
              <a:t>30분 미만의 Runtime을 가지는 TV show가 viewpoint가 높은 경향이 있다.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41105" y="3682175"/>
            <a:ext cx="1536136" cy="123466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17231" y="4042149"/>
            <a:ext cx="583884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8"/>
              </a:lnSpc>
              <a:spcBef>
                <a:spcPct val="0"/>
              </a:spcBef>
            </a:pPr>
            <a:r>
              <a:rPr lang="en-US" sz="2120">
                <a:solidFill>
                  <a:srgbClr val="FFFFFF"/>
                </a:solidFill>
                <a:latin typeface="Gothic A1 Bold"/>
              </a:rPr>
              <a:t>30분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302095" y="3844285"/>
            <a:ext cx="1536136" cy="123466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78221" y="4204258"/>
            <a:ext cx="583884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8"/>
              </a:lnSpc>
              <a:spcBef>
                <a:spcPct val="0"/>
              </a:spcBef>
            </a:pPr>
            <a:r>
              <a:rPr lang="en-US" sz="2120">
                <a:solidFill>
                  <a:srgbClr val="FFFFFF"/>
                </a:solidFill>
                <a:latin typeface="Gothic A1 Bold"/>
              </a:rPr>
              <a:t>30분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2365" y="3729554"/>
            <a:ext cx="8332453" cy="56497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98425"/>
            <a:ext cx="15886742" cy="161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(번외)Imdb score &amp; hidden gem score - Viewpoint 분석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0886" y="2038286"/>
            <a:ext cx="16830477" cy="91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846" lvl="1" indent="-287923">
              <a:lnSpc>
                <a:spcPts val="3734"/>
              </a:lnSpc>
              <a:buFont typeface="Arial"/>
              <a:buChar char="•"/>
            </a:pPr>
            <a:r>
              <a:rPr lang="en-US" sz="2667">
                <a:solidFill>
                  <a:srgbClr val="FFFFFF"/>
                </a:solidFill>
                <a:ea typeface="Gothic A1 Light"/>
              </a:rPr>
              <a:t>데이터 셋을 확인 했을 때 Imdb score가 없으면 hidden gem score 점수도 없는 것을 확인</a:t>
            </a:r>
          </a:p>
          <a:p>
            <a:pPr marL="575846" lvl="1" indent="-287923">
              <a:lnSpc>
                <a:spcPts val="3734"/>
              </a:lnSpc>
              <a:buFont typeface="Arial"/>
              <a:buChar char="•"/>
            </a:pPr>
            <a:r>
              <a:rPr lang="en-US" sz="2667">
                <a:solidFill>
                  <a:srgbClr val="FFFFFF"/>
                </a:solidFill>
                <a:ea typeface="Gothic A1 Light"/>
              </a:rPr>
              <a:t>결측치를 다른 변수로 채우는 것보다 없애는 것이 더 정확한 분석이 나올 것이라 판단하여 결측치가 있는 행을</a:t>
            </a:r>
            <a:r>
              <a:rPr lang="en-US" sz="2667">
                <a:solidFill>
                  <a:srgbClr val="EA847A"/>
                </a:solidFill>
                <a:latin typeface="Gothic A1 Light"/>
              </a:rPr>
              <a:t> Drop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895" y="10037413"/>
            <a:ext cx="9283393" cy="519463"/>
            <a:chOff x="0" y="0"/>
            <a:chExt cx="12377858" cy="69261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65321" cy="692618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965321" y="84023"/>
              <a:ext cx="11412537" cy="39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80"/>
                </a:lnSpc>
              </a:pPr>
              <a:r>
                <a:rPr lang="en-US" sz="1771">
                  <a:solidFill>
                    <a:srgbClr val="FFFFFF"/>
                  </a:solidFill>
                  <a:latin typeface="Gothic A1 Bold"/>
                </a:rPr>
                <a:t> https://editorial.rottentomatoes.com/guide/hidden-gem-movies-on-netflix/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02853" y="6030237"/>
            <a:ext cx="9283056" cy="887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4"/>
              </a:lnSpc>
              <a:spcBef>
                <a:spcPct val="0"/>
              </a:spcBef>
            </a:pPr>
            <a:r>
              <a:rPr lang="en-US" sz="2553">
                <a:solidFill>
                  <a:srgbClr val="FFFFFF"/>
                </a:solidFill>
                <a:latin typeface="Gothic A1 Bold"/>
              </a:rPr>
              <a:t>hidden gem score </a:t>
            </a:r>
          </a:p>
          <a:p>
            <a:pPr>
              <a:lnSpc>
                <a:spcPts val="3574"/>
              </a:lnSpc>
              <a:spcBef>
                <a:spcPct val="0"/>
              </a:spcBef>
            </a:pPr>
            <a:r>
              <a:rPr lang="en-US" sz="2553">
                <a:solidFill>
                  <a:srgbClr val="FFFFFF"/>
                </a:solidFill>
                <a:latin typeface="Gothic A1 Bold"/>
              </a:rPr>
              <a:t>: rotten Tomato 평점은 높지만, 시청수가 낮은 콘텐츠를 점수화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4026" y="6550402"/>
            <a:ext cx="17418051" cy="3827923"/>
            <a:chOff x="0" y="0"/>
            <a:chExt cx="23224068" cy="510389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8100242" cy="510389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7806084" y="124793"/>
              <a:ext cx="7667137" cy="485431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7845"/>
            <a:stretch>
              <a:fillRect/>
            </a:stretch>
          </p:blipFill>
          <p:spPr>
            <a:xfrm>
              <a:off x="15264933" y="221313"/>
              <a:ext cx="7959135" cy="4757791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16589" y="2561574"/>
            <a:ext cx="8854825" cy="26287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8166482">
            <a:off x="4399387" y="4395185"/>
            <a:ext cx="2996881" cy="90655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0" y="98425"/>
            <a:ext cx="15886742" cy="161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(번외)Imdb score &amp; hidden gem score - Viewpoint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36784" y="5959851"/>
            <a:ext cx="4119232" cy="101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  <a:spcBef>
                <a:spcPct val="0"/>
              </a:spcBef>
            </a:pPr>
            <a:r>
              <a:rPr lang="en-US" sz="2962">
                <a:solidFill>
                  <a:srgbClr val="FFFFFF"/>
                </a:solidFill>
                <a:latin typeface="Gothic A1 Bold"/>
              </a:rPr>
              <a:t>imdb-Viewpoint 산점도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9377" y="5959851"/>
            <a:ext cx="4456576" cy="101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  <a:spcBef>
                <a:spcPct val="0"/>
              </a:spcBef>
            </a:pPr>
            <a:r>
              <a:rPr lang="en-US" sz="2962">
                <a:solidFill>
                  <a:srgbClr val="FFFFFF"/>
                </a:solidFill>
                <a:latin typeface="Gothic A1 Bold"/>
              </a:rPr>
              <a:t>hidden-Viewpoint 산점도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25171" y="5959851"/>
            <a:ext cx="5005090" cy="101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  <a:spcBef>
                <a:spcPct val="0"/>
              </a:spcBef>
            </a:pPr>
            <a:r>
              <a:rPr lang="en-US" sz="2962">
                <a:solidFill>
                  <a:srgbClr val="FFFFFF"/>
                </a:solidFill>
                <a:latin typeface="Gothic A1 Bold"/>
              </a:rPr>
              <a:t>imdb vote-Viewpoint 산점도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58916" y="1730840"/>
            <a:ext cx="2370171" cy="50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Gothic A1 Bold"/>
              </a:rPr>
              <a:t>상관계수 확인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811708" y="3155400"/>
            <a:ext cx="1536136" cy="123466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687728" y="2865605"/>
            <a:ext cx="1257055" cy="101035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6605625" flipV="1">
            <a:off x="9486984" y="4474658"/>
            <a:ext cx="2247752" cy="67994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14358" y="2762376"/>
            <a:ext cx="1257055" cy="101035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607582">
            <a:off x="12694802" y="4261272"/>
            <a:ext cx="2775025" cy="83944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2311721"/>
            <a:ext cx="11631401" cy="8245154"/>
            <a:chOff x="0" y="0"/>
            <a:chExt cx="15508535" cy="109935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2593" t="10416" r="10981" b="5991"/>
            <a:stretch>
              <a:fillRect/>
            </a:stretch>
          </p:blipFill>
          <p:spPr>
            <a:xfrm>
              <a:off x="1173003" y="0"/>
              <a:ext cx="6613873" cy="547871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t="7524" r="10965" b="6431"/>
            <a:stretch>
              <a:fillRect/>
            </a:stretch>
          </p:blipFill>
          <p:spPr>
            <a:xfrm>
              <a:off x="8559800" y="0"/>
              <a:ext cx="6619405" cy="547871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5522213"/>
              <a:ext cx="8081430" cy="54278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7390542" y="5478714"/>
              <a:ext cx="8117992" cy="551482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0" y="98425"/>
            <a:ext cx="15886742" cy="161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(번외)Imdb score &amp; hidden gem score - Viewpoint 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085" y="1605982"/>
            <a:ext cx="11379233" cy="43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986" lvl="1" indent="-288993" algn="ctr">
              <a:lnSpc>
                <a:spcPts val="3747"/>
              </a:lnSpc>
              <a:buFont typeface="Arial"/>
              <a:buChar char="•"/>
            </a:pPr>
            <a:r>
              <a:rPr lang="en-US" sz="2677">
                <a:solidFill>
                  <a:srgbClr val="FFFFFF"/>
                </a:solidFill>
                <a:latin typeface="Gothic A1 Bold"/>
              </a:rPr>
              <a:t>Viewpoint를 1000위 간격으로 상[3],중[2],하[1]로 범주화 분포를 확인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43150" y="2462024"/>
            <a:ext cx="6099753" cy="3356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Gothic A1 Bold"/>
              </a:rPr>
              <a:t>Hidden 점수 &amp; imdb점수를 </a:t>
            </a:r>
          </a:p>
          <a:p>
            <a:pPr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latin typeface="Gothic A1 Bold"/>
              </a:rPr>
              <a:t>viewpoint 의 각 범주별로 분포를 확인한 결과</a:t>
            </a:r>
          </a:p>
          <a:p>
            <a:pPr>
              <a:lnSpc>
                <a:spcPts val="3306"/>
              </a:lnSpc>
            </a:pPr>
            <a:endParaRPr lang="en-US" sz="2361">
              <a:solidFill>
                <a:srgbClr val="FFFFFF"/>
              </a:solidFill>
              <a:latin typeface="Gothic A1 Bold"/>
            </a:endParaRPr>
          </a:p>
          <a:p>
            <a:pPr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ea typeface="Gothic A1 Bold"/>
              </a:rPr>
              <a:t>중앙값도 비슷한 곳에 위치하고, </a:t>
            </a:r>
          </a:p>
          <a:p>
            <a:pPr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ea typeface="Gothic A1 Bold"/>
              </a:rPr>
              <a:t>분포도 크게 다르지 않음</a:t>
            </a:r>
          </a:p>
          <a:p>
            <a:pPr>
              <a:lnSpc>
                <a:spcPts val="3306"/>
              </a:lnSpc>
            </a:pPr>
            <a:endParaRPr lang="en-US" sz="2361">
              <a:solidFill>
                <a:srgbClr val="FFFFFF"/>
              </a:solidFill>
              <a:ea typeface="Gothic A1 Bold"/>
            </a:endParaRPr>
          </a:p>
          <a:p>
            <a:pPr>
              <a:lnSpc>
                <a:spcPts val="3306"/>
              </a:lnSpc>
            </a:pPr>
            <a:r>
              <a:rPr lang="en-US" sz="2361">
                <a:solidFill>
                  <a:srgbClr val="FFFFFF"/>
                </a:solidFill>
                <a:ea typeface="Gothic A1 Bold"/>
              </a:rPr>
              <a:t>해당 점수들은 viewpoint 상위 하위에 관계없이 고르게 분포하고 있는 것으로 보임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43150" y="6460297"/>
            <a:ext cx="6099753" cy="34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9"/>
              </a:lnSpc>
            </a:pPr>
            <a:r>
              <a:rPr lang="en-US" sz="2435">
                <a:solidFill>
                  <a:srgbClr val="FFFFFF"/>
                </a:solidFill>
                <a:latin typeface="Gothic A1 Bold"/>
              </a:rPr>
              <a:t>Hidden 점수 &amp; imdb점수의 분포 확인</a:t>
            </a:r>
          </a:p>
          <a:p>
            <a:pPr>
              <a:lnSpc>
                <a:spcPts val="3409"/>
              </a:lnSpc>
            </a:pPr>
            <a:endParaRPr lang="en-US" sz="2435">
              <a:solidFill>
                <a:srgbClr val="FFFFFF"/>
              </a:solidFill>
              <a:latin typeface="Gothic A1 Bold"/>
            </a:endParaRPr>
          </a:p>
          <a:p>
            <a:pPr marL="525739" lvl="1" indent="-262869">
              <a:lnSpc>
                <a:spcPts val="3409"/>
              </a:lnSpc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Gothic A1 Bold"/>
              </a:rPr>
              <a:t>Hidden 점수 </a:t>
            </a:r>
          </a:p>
          <a:p>
            <a:pPr>
              <a:lnSpc>
                <a:spcPts val="3409"/>
              </a:lnSpc>
            </a:pPr>
            <a:r>
              <a:rPr lang="en-US" sz="2435">
                <a:solidFill>
                  <a:srgbClr val="FFFFFF"/>
                </a:solidFill>
                <a:latin typeface="Gothic A1 Bold"/>
              </a:rPr>
              <a:t>: 낮은 값과 높은 값에 값이 많이 분포되어 있는 쌍봉형태를 확인</a:t>
            </a:r>
          </a:p>
          <a:p>
            <a:pPr>
              <a:lnSpc>
                <a:spcPts val="3409"/>
              </a:lnSpc>
            </a:pPr>
            <a:endParaRPr lang="en-US" sz="2435">
              <a:solidFill>
                <a:srgbClr val="FFFFFF"/>
              </a:solidFill>
              <a:latin typeface="Gothic A1 Bold"/>
            </a:endParaRPr>
          </a:p>
          <a:p>
            <a:pPr marL="525739" lvl="1" indent="-262869">
              <a:lnSpc>
                <a:spcPts val="3409"/>
              </a:lnSpc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Gothic A1 Bold"/>
              </a:rPr>
              <a:t>Imdb 점수 </a:t>
            </a:r>
          </a:p>
          <a:p>
            <a:pPr>
              <a:lnSpc>
                <a:spcPts val="3409"/>
              </a:lnSpc>
            </a:pPr>
            <a:r>
              <a:rPr lang="en-US" sz="2435">
                <a:solidFill>
                  <a:srgbClr val="FFFFFF"/>
                </a:solidFill>
                <a:latin typeface="Gothic A1 Bold"/>
              </a:rPr>
              <a:t>: 정규분포의 형태를 확인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4844" y="3485976"/>
            <a:ext cx="2253758" cy="6279402"/>
            <a:chOff x="0" y="0"/>
            <a:chExt cx="3005010" cy="8372537"/>
          </a:xfrm>
        </p:grpSpPr>
        <p:sp>
          <p:nvSpPr>
            <p:cNvPr id="3" name="AutoShape 3"/>
            <p:cNvSpPr/>
            <p:nvPr/>
          </p:nvSpPr>
          <p:spPr>
            <a:xfrm rot="-5400000">
              <a:off x="-4148808" y="4165410"/>
              <a:ext cx="8339332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-1202117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-3572751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6" name="AutoShape 6"/>
            <p:cNvSpPr/>
            <p:nvPr/>
          </p:nvSpPr>
          <p:spPr>
            <a:xfrm rot="-5400000">
              <a:off x="-2980092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5400000">
              <a:off x="-2387434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-5400000">
              <a:off x="-1794775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639552" y="3483226"/>
            <a:ext cx="2253758" cy="6279402"/>
            <a:chOff x="0" y="0"/>
            <a:chExt cx="3005010" cy="8372537"/>
          </a:xfrm>
        </p:grpSpPr>
        <p:sp>
          <p:nvSpPr>
            <p:cNvPr id="10" name="AutoShape 10"/>
            <p:cNvSpPr/>
            <p:nvPr/>
          </p:nvSpPr>
          <p:spPr>
            <a:xfrm rot="-5400000">
              <a:off x="-4148808" y="4165410"/>
              <a:ext cx="8339332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11" name="AutoShape 11"/>
            <p:cNvSpPr/>
            <p:nvPr/>
          </p:nvSpPr>
          <p:spPr>
            <a:xfrm rot="-5400000">
              <a:off x="-1202117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12" name="AutoShape 12"/>
            <p:cNvSpPr/>
            <p:nvPr/>
          </p:nvSpPr>
          <p:spPr>
            <a:xfrm rot="-5400000">
              <a:off x="-3572751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13" name="AutoShape 13"/>
            <p:cNvSpPr/>
            <p:nvPr/>
          </p:nvSpPr>
          <p:spPr>
            <a:xfrm rot="-5400000">
              <a:off x="-2980092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14" name="AutoShape 14"/>
            <p:cNvSpPr/>
            <p:nvPr/>
          </p:nvSpPr>
          <p:spPr>
            <a:xfrm rot="-5400000">
              <a:off x="-2387434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15" name="AutoShape 15"/>
            <p:cNvSpPr/>
            <p:nvPr/>
          </p:nvSpPr>
          <p:spPr>
            <a:xfrm rot="-5400000">
              <a:off x="-1794775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084491" y="3483226"/>
            <a:ext cx="2253758" cy="6279402"/>
            <a:chOff x="0" y="0"/>
            <a:chExt cx="3005010" cy="8372537"/>
          </a:xfrm>
        </p:grpSpPr>
        <p:sp>
          <p:nvSpPr>
            <p:cNvPr id="17" name="AutoShape 17"/>
            <p:cNvSpPr/>
            <p:nvPr/>
          </p:nvSpPr>
          <p:spPr>
            <a:xfrm rot="-5400000">
              <a:off x="-4148808" y="4165410"/>
              <a:ext cx="8339332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18" name="AutoShape 18"/>
            <p:cNvSpPr/>
            <p:nvPr/>
          </p:nvSpPr>
          <p:spPr>
            <a:xfrm rot="-5400000">
              <a:off x="-1202117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19" name="AutoShape 19"/>
            <p:cNvSpPr/>
            <p:nvPr/>
          </p:nvSpPr>
          <p:spPr>
            <a:xfrm rot="-5400000">
              <a:off x="-3572751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20" name="AutoShape 20"/>
            <p:cNvSpPr/>
            <p:nvPr/>
          </p:nvSpPr>
          <p:spPr>
            <a:xfrm rot="-5400000">
              <a:off x="-2980092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21" name="AutoShape 21"/>
            <p:cNvSpPr/>
            <p:nvPr/>
          </p:nvSpPr>
          <p:spPr>
            <a:xfrm rot="-5400000">
              <a:off x="-2387434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22" name="AutoShape 22"/>
            <p:cNvSpPr/>
            <p:nvPr/>
          </p:nvSpPr>
          <p:spPr>
            <a:xfrm rot="-5400000">
              <a:off x="-1794775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</p:grpSp>
      <p:sp>
        <p:nvSpPr>
          <p:cNvPr id="23" name="AutoShape 23"/>
          <p:cNvSpPr/>
          <p:nvPr/>
        </p:nvSpPr>
        <p:spPr>
          <a:xfrm>
            <a:off x="1671760" y="5146902"/>
            <a:ext cx="14916571" cy="9525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24" name="AutoShape 24"/>
          <p:cNvSpPr/>
          <p:nvPr/>
        </p:nvSpPr>
        <p:spPr>
          <a:xfrm>
            <a:off x="1671760" y="5815063"/>
            <a:ext cx="14916571" cy="9525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25" name="AutoShape 25"/>
          <p:cNvSpPr/>
          <p:nvPr/>
        </p:nvSpPr>
        <p:spPr>
          <a:xfrm>
            <a:off x="1671760" y="6471403"/>
            <a:ext cx="14916571" cy="9525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26" name="AutoShape 26"/>
          <p:cNvSpPr/>
          <p:nvPr/>
        </p:nvSpPr>
        <p:spPr>
          <a:xfrm>
            <a:off x="1671760" y="7127743"/>
            <a:ext cx="14916571" cy="9525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27" name="AutoShape 27"/>
          <p:cNvSpPr/>
          <p:nvPr/>
        </p:nvSpPr>
        <p:spPr>
          <a:xfrm>
            <a:off x="1671760" y="7784083"/>
            <a:ext cx="14916571" cy="9525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28" name="AutoShape 28"/>
          <p:cNvSpPr/>
          <p:nvPr/>
        </p:nvSpPr>
        <p:spPr>
          <a:xfrm>
            <a:off x="1671760" y="8440424"/>
            <a:ext cx="14916571" cy="9525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29" name="AutoShape 29"/>
          <p:cNvSpPr/>
          <p:nvPr/>
        </p:nvSpPr>
        <p:spPr>
          <a:xfrm>
            <a:off x="1671760" y="9096764"/>
            <a:ext cx="14916571" cy="9525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30" name="AutoShape 30"/>
          <p:cNvSpPr/>
          <p:nvPr/>
        </p:nvSpPr>
        <p:spPr>
          <a:xfrm>
            <a:off x="1671760" y="9753104"/>
            <a:ext cx="14932215" cy="9525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grpSp>
        <p:nvGrpSpPr>
          <p:cNvPr id="31" name="Group 31"/>
          <p:cNvGrpSpPr/>
          <p:nvPr/>
        </p:nvGrpSpPr>
        <p:grpSpPr>
          <a:xfrm>
            <a:off x="9862022" y="3483226"/>
            <a:ext cx="2253758" cy="6279402"/>
            <a:chOff x="0" y="0"/>
            <a:chExt cx="3005010" cy="8372537"/>
          </a:xfrm>
        </p:grpSpPr>
        <p:sp>
          <p:nvSpPr>
            <p:cNvPr id="32" name="AutoShape 32"/>
            <p:cNvSpPr/>
            <p:nvPr/>
          </p:nvSpPr>
          <p:spPr>
            <a:xfrm rot="-5400000">
              <a:off x="-4148808" y="4165410"/>
              <a:ext cx="8339332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33" name="AutoShape 33"/>
            <p:cNvSpPr/>
            <p:nvPr/>
          </p:nvSpPr>
          <p:spPr>
            <a:xfrm rot="-5400000">
              <a:off x="-1202117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34" name="AutoShape 34"/>
            <p:cNvSpPr/>
            <p:nvPr/>
          </p:nvSpPr>
          <p:spPr>
            <a:xfrm rot="-5400000">
              <a:off x="-3572751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35" name="AutoShape 35"/>
            <p:cNvSpPr/>
            <p:nvPr/>
          </p:nvSpPr>
          <p:spPr>
            <a:xfrm rot="-5400000">
              <a:off x="-2980092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36" name="AutoShape 36"/>
            <p:cNvSpPr/>
            <p:nvPr/>
          </p:nvSpPr>
          <p:spPr>
            <a:xfrm rot="-5400000">
              <a:off x="-2387434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37" name="AutoShape 37"/>
            <p:cNvSpPr/>
            <p:nvPr/>
          </p:nvSpPr>
          <p:spPr>
            <a:xfrm rot="-5400000">
              <a:off x="-1794775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4306961" y="3483226"/>
            <a:ext cx="1809264" cy="6279402"/>
            <a:chOff x="0" y="0"/>
            <a:chExt cx="2412352" cy="8372537"/>
          </a:xfrm>
        </p:grpSpPr>
        <p:sp>
          <p:nvSpPr>
            <p:cNvPr id="39" name="AutoShape 39"/>
            <p:cNvSpPr/>
            <p:nvPr/>
          </p:nvSpPr>
          <p:spPr>
            <a:xfrm rot="-5400000">
              <a:off x="-4148808" y="4165410"/>
              <a:ext cx="8339332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40" name="AutoShape 40"/>
            <p:cNvSpPr/>
            <p:nvPr/>
          </p:nvSpPr>
          <p:spPr>
            <a:xfrm rot="-5400000">
              <a:off x="-3572751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41" name="AutoShape 41"/>
            <p:cNvSpPr/>
            <p:nvPr/>
          </p:nvSpPr>
          <p:spPr>
            <a:xfrm rot="-5400000">
              <a:off x="-2980092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42" name="AutoShape 42"/>
            <p:cNvSpPr/>
            <p:nvPr/>
          </p:nvSpPr>
          <p:spPr>
            <a:xfrm rot="-5400000">
              <a:off x="-2387434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  <p:sp>
          <p:nvSpPr>
            <p:cNvPr id="43" name="AutoShape 43"/>
            <p:cNvSpPr/>
            <p:nvPr/>
          </p:nvSpPr>
          <p:spPr>
            <a:xfrm rot="-5400000">
              <a:off x="-1794775" y="4165410"/>
              <a:ext cx="8372537" cy="41717"/>
            </a:xfrm>
            <a:prstGeom prst="rect">
              <a:avLst/>
            </a:prstGeom>
            <a:solidFill>
              <a:srgbClr val="FFFFFF">
                <a:alpha val="8627"/>
              </a:srgbClr>
            </a:solidFill>
          </p:spPr>
        </p:sp>
      </p:grpSp>
      <p:sp>
        <p:nvSpPr>
          <p:cNvPr id="44" name="AutoShape 44"/>
          <p:cNvSpPr/>
          <p:nvPr/>
        </p:nvSpPr>
        <p:spPr>
          <a:xfrm>
            <a:off x="10317225" y="5824587"/>
            <a:ext cx="2218005" cy="656340"/>
          </a:xfrm>
          <a:prstGeom prst="rect">
            <a:avLst/>
          </a:prstGeom>
          <a:solidFill>
            <a:srgbClr val="F1F0F0">
              <a:alpha val="80784"/>
            </a:srgbClr>
          </a:solidFill>
        </p:spPr>
      </p:sp>
      <p:sp>
        <p:nvSpPr>
          <p:cNvPr id="45" name="AutoShape 45"/>
          <p:cNvSpPr/>
          <p:nvPr/>
        </p:nvSpPr>
        <p:spPr>
          <a:xfrm>
            <a:off x="11208960" y="6480927"/>
            <a:ext cx="3566259" cy="656340"/>
          </a:xfrm>
          <a:prstGeom prst="rect">
            <a:avLst/>
          </a:prstGeom>
          <a:solidFill>
            <a:srgbClr val="FDB515">
              <a:alpha val="80784"/>
            </a:srgbClr>
          </a:solidFill>
        </p:spPr>
      </p:sp>
      <p:sp>
        <p:nvSpPr>
          <p:cNvPr id="46" name="AutoShape 46"/>
          <p:cNvSpPr/>
          <p:nvPr/>
        </p:nvSpPr>
        <p:spPr>
          <a:xfrm>
            <a:off x="12544131" y="7127742"/>
            <a:ext cx="3108811" cy="656340"/>
          </a:xfrm>
          <a:prstGeom prst="rect">
            <a:avLst/>
          </a:prstGeom>
          <a:solidFill>
            <a:srgbClr val="F1F0F0">
              <a:alpha val="80784"/>
            </a:srgbClr>
          </a:solidFill>
        </p:spPr>
      </p:sp>
      <p:sp>
        <p:nvSpPr>
          <p:cNvPr id="47" name="AutoShape 47"/>
          <p:cNvSpPr/>
          <p:nvPr/>
        </p:nvSpPr>
        <p:spPr>
          <a:xfrm>
            <a:off x="12544131" y="7784082"/>
            <a:ext cx="3108811" cy="656340"/>
          </a:xfrm>
          <a:prstGeom prst="rect">
            <a:avLst/>
          </a:prstGeom>
          <a:solidFill>
            <a:srgbClr val="FDB515">
              <a:alpha val="80784"/>
            </a:srgbClr>
          </a:solidFill>
        </p:spPr>
      </p:sp>
      <p:sp>
        <p:nvSpPr>
          <p:cNvPr id="48" name="AutoShape 48"/>
          <p:cNvSpPr/>
          <p:nvPr/>
        </p:nvSpPr>
        <p:spPr>
          <a:xfrm>
            <a:off x="14322653" y="8440423"/>
            <a:ext cx="877724" cy="656340"/>
          </a:xfrm>
          <a:prstGeom prst="rect">
            <a:avLst/>
          </a:prstGeom>
          <a:solidFill>
            <a:srgbClr val="F1F0F0">
              <a:alpha val="80784"/>
            </a:srgbClr>
          </a:solidFill>
        </p:spPr>
      </p:sp>
      <p:sp>
        <p:nvSpPr>
          <p:cNvPr id="49" name="AutoShape 49"/>
          <p:cNvSpPr/>
          <p:nvPr/>
        </p:nvSpPr>
        <p:spPr>
          <a:xfrm>
            <a:off x="15211594" y="9106288"/>
            <a:ext cx="469273" cy="656340"/>
          </a:xfrm>
          <a:prstGeom prst="rect">
            <a:avLst/>
          </a:prstGeom>
          <a:solidFill>
            <a:srgbClr val="FDB515">
              <a:alpha val="80784"/>
            </a:srgbClr>
          </a:solidFill>
        </p:spPr>
      </p:sp>
      <p:sp>
        <p:nvSpPr>
          <p:cNvPr id="50" name="AutoShape 50"/>
          <p:cNvSpPr/>
          <p:nvPr/>
        </p:nvSpPr>
        <p:spPr>
          <a:xfrm>
            <a:off x="5436132" y="4490560"/>
            <a:ext cx="4881092" cy="656340"/>
          </a:xfrm>
          <a:prstGeom prst="rect">
            <a:avLst/>
          </a:prstGeom>
          <a:solidFill>
            <a:srgbClr val="FFFFFF">
              <a:alpha val="80784"/>
            </a:srgbClr>
          </a:solidFill>
        </p:spPr>
      </p:sp>
      <p:sp>
        <p:nvSpPr>
          <p:cNvPr id="51" name="AutoShape 51"/>
          <p:cNvSpPr/>
          <p:nvPr/>
        </p:nvSpPr>
        <p:spPr>
          <a:xfrm>
            <a:off x="8994781" y="5156427"/>
            <a:ext cx="3540449" cy="668161"/>
          </a:xfrm>
          <a:prstGeom prst="rect">
            <a:avLst/>
          </a:prstGeom>
          <a:solidFill>
            <a:srgbClr val="FDB515">
              <a:alpha val="80784"/>
            </a:srgbClr>
          </a:solidFill>
        </p:spPr>
      </p:sp>
      <p:sp>
        <p:nvSpPr>
          <p:cNvPr id="52" name="AutoShape 52"/>
          <p:cNvSpPr/>
          <p:nvPr/>
        </p:nvSpPr>
        <p:spPr>
          <a:xfrm>
            <a:off x="1685923" y="3877609"/>
            <a:ext cx="14902408" cy="3108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3" name="AutoShape 53"/>
          <p:cNvSpPr/>
          <p:nvPr/>
        </p:nvSpPr>
        <p:spPr>
          <a:xfrm>
            <a:off x="1671760" y="4481036"/>
            <a:ext cx="14916571" cy="9525"/>
          </a:xfrm>
          <a:prstGeom prst="rect">
            <a:avLst/>
          </a:prstGeom>
          <a:solidFill>
            <a:srgbClr val="FFFFFF">
              <a:alpha val="60000"/>
            </a:srgbClr>
          </a:solidFill>
        </p:spPr>
      </p:sp>
      <p:sp>
        <p:nvSpPr>
          <p:cNvPr id="54" name="AutoShape 54"/>
          <p:cNvSpPr/>
          <p:nvPr/>
        </p:nvSpPr>
        <p:spPr>
          <a:xfrm rot="-5400000">
            <a:off x="13464273" y="6607283"/>
            <a:ext cx="6279402" cy="31288"/>
          </a:xfrm>
          <a:prstGeom prst="rect">
            <a:avLst/>
          </a:prstGeom>
          <a:solidFill>
            <a:srgbClr val="FFFFFF">
              <a:alpha val="8627"/>
            </a:srgbClr>
          </a:solidFill>
        </p:spPr>
      </p:sp>
      <p:sp>
        <p:nvSpPr>
          <p:cNvPr id="55" name="AutoShape 55"/>
          <p:cNvSpPr/>
          <p:nvPr/>
        </p:nvSpPr>
        <p:spPr>
          <a:xfrm>
            <a:off x="1577738" y="2862633"/>
            <a:ext cx="15439313" cy="1014977"/>
          </a:xfrm>
          <a:prstGeom prst="rect">
            <a:avLst/>
          </a:prstGeom>
          <a:solidFill>
            <a:srgbClr val="191B27"/>
          </a:solidFill>
        </p:spPr>
      </p:sp>
      <p:sp>
        <p:nvSpPr>
          <p:cNvPr id="56" name="AutoShape 56"/>
          <p:cNvSpPr/>
          <p:nvPr/>
        </p:nvSpPr>
        <p:spPr>
          <a:xfrm rot="-5400000">
            <a:off x="11596421" y="3373865"/>
            <a:ext cx="1007335" cy="31192"/>
          </a:xfrm>
          <a:prstGeom prst="rect">
            <a:avLst/>
          </a:prstGeom>
          <a:solidFill>
            <a:srgbClr val="F1F0F0">
              <a:alpha val="8627"/>
            </a:srgbClr>
          </a:solidFill>
        </p:spPr>
      </p:sp>
      <p:sp>
        <p:nvSpPr>
          <p:cNvPr id="57" name="AutoShape 57"/>
          <p:cNvSpPr/>
          <p:nvPr/>
        </p:nvSpPr>
        <p:spPr>
          <a:xfrm rot="-5400000">
            <a:off x="9373857" y="3373960"/>
            <a:ext cx="1007335" cy="31003"/>
          </a:xfrm>
          <a:prstGeom prst="rect">
            <a:avLst/>
          </a:prstGeom>
          <a:solidFill>
            <a:srgbClr val="F1F0F0">
              <a:alpha val="8627"/>
            </a:srgbClr>
          </a:solidFill>
        </p:spPr>
      </p:sp>
      <p:sp>
        <p:nvSpPr>
          <p:cNvPr id="58" name="AutoShape 58"/>
          <p:cNvSpPr/>
          <p:nvPr/>
        </p:nvSpPr>
        <p:spPr>
          <a:xfrm rot="-5400000">
            <a:off x="7151626" y="3373722"/>
            <a:ext cx="1007335" cy="31481"/>
          </a:xfrm>
          <a:prstGeom prst="rect">
            <a:avLst/>
          </a:prstGeom>
          <a:solidFill>
            <a:srgbClr val="F1F0F0">
              <a:alpha val="8627"/>
            </a:srgbClr>
          </a:solidFill>
        </p:spPr>
      </p:sp>
      <p:sp>
        <p:nvSpPr>
          <p:cNvPr id="59" name="AutoShape 59"/>
          <p:cNvSpPr/>
          <p:nvPr/>
        </p:nvSpPr>
        <p:spPr>
          <a:xfrm rot="-5400000">
            <a:off x="4916725" y="3373722"/>
            <a:ext cx="1007335" cy="31481"/>
          </a:xfrm>
          <a:prstGeom prst="rect">
            <a:avLst/>
          </a:prstGeom>
          <a:solidFill>
            <a:srgbClr val="F1F0F0">
              <a:alpha val="8627"/>
            </a:srgbClr>
          </a:solidFill>
        </p:spPr>
      </p:sp>
      <p:sp>
        <p:nvSpPr>
          <p:cNvPr id="60" name="AutoShape 60"/>
          <p:cNvSpPr/>
          <p:nvPr/>
        </p:nvSpPr>
        <p:spPr>
          <a:xfrm rot="-5400000">
            <a:off x="13818986" y="3360802"/>
            <a:ext cx="1007335" cy="31192"/>
          </a:xfrm>
          <a:prstGeom prst="rect">
            <a:avLst/>
          </a:prstGeom>
          <a:solidFill>
            <a:srgbClr val="F1F0F0">
              <a:alpha val="8627"/>
            </a:srgbClr>
          </a:solidFill>
        </p:spPr>
      </p:sp>
      <p:pic>
        <p:nvPicPr>
          <p:cNvPr id="61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786930" y="9004804"/>
            <a:ext cx="1272927" cy="760574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5901945" y="673989"/>
            <a:ext cx="6484111" cy="100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9"/>
              </a:lnSpc>
              <a:spcBef>
                <a:spcPct val="0"/>
              </a:spcBef>
            </a:pPr>
            <a:r>
              <a:rPr lang="en-US" sz="6419" spc="192">
                <a:solidFill>
                  <a:srgbClr val="FFFFFF"/>
                </a:solidFill>
                <a:latin typeface="Gothic A1 Medium"/>
              </a:rPr>
              <a:t>Project Timeline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778321" y="4478023"/>
            <a:ext cx="1819672" cy="62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666" lvl="1" indent="-179833">
              <a:lnSpc>
                <a:spcPts val="2498"/>
              </a:lnSpc>
              <a:buFont typeface="Arial"/>
              <a:buChar char="•"/>
            </a:pPr>
            <a:r>
              <a:rPr lang="en-US" sz="1665" spc="83">
                <a:solidFill>
                  <a:srgbClr val="FFFFFF"/>
                </a:solidFill>
                <a:ea typeface="Gothic A1 Light"/>
              </a:rPr>
              <a:t>주제 후보 선정 </a:t>
            </a:r>
          </a:p>
          <a:p>
            <a:pPr marL="359666" lvl="1" indent="-179833">
              <a:lnSpc>
                <a:spcPts val="2498"/>
              </a:lnSpc>
              <a:buFont typeface="Arial"/>
              <a:buChar char="•"/>
            </a:pPr>
            <a:r>
              <a:rPr lang="en-US" sz="1665" spc="83">
                <a:solidFill>
                  <a:srgbClr val="FFFFFF"/>
                </a:solidFill>
                <a:ea typeface="Gothic A1 Light"/>
              </a:rPr>
              <a:t>주제 확정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778321" y="5134363"/>
            <a:ext cx="2181820" cy="62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666" lvl="1" indent="-179833">
              <a:lnSpc>
                <a:spcPts val="2498"/>
              </a:lnSpc>
              <a:buFont typeface="Arial"/>
              <a:buChar char="•"/>
            </a:pPr>
            <a:r>
              <a:rPr lang="en-US" sz="1665" spc="83">
                <a:solidFill>
                  <a:srgbClr val="FFFFFF"/>
                </a:solidFill>
                <a:ea typeface="Gothic A1 Light"/>
              </a:rPr>
              <a:t>선행 연구자료 조사</a:t>
            </a:r>
          </a:p>
          <a:p>
            <a:pPr marL="359666" lvl="1" indent="-179833">
              <a:lnSpc>
                <a:spcPts val="2498"/>
              </a:lnSpc>
              <a:buFont typeface="Arial"/>
              <a:buChar char="•"/>
            </a:pPr>
            <a:r>
              <a:rPr lang="en-US" sz="1665" spc="83">
                <a:solidFill>
                  <a:srgbClr val="FFFFFF"/>
                </a:solidFill>
                <a:ea typeface="Gothic A1 Light"/>
              </a:rPr>
              <a:t>분석 보고서 조사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778322" y="5944161"/>
            <a:ext cx="2243997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666" lvl="1" indent="-179833">
              <a:lnSpc>
                <a:spcPts val="2498"/>
              </a:lnSpc>
              <a:buFont typeface="Arial"/>
              <a:buChar char="•"/>
            </a:pPr>
            <a:r>
              <a:rPr lang="en-US" sz="1665" spc="83">
                <a:solidFill>
                  <a:srgbClr val="FFFFFF"/>
                </a:solidFill>
                <a:ea typeface="Gothic A1 Light"/>
              </a:rPr>
              <a:t>흥미 있는 변수 선택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778322" y="6608947"/>
            <a:ext cx="3396093" cy="27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5425" lvl="1" indent="-167713">
              <a:lnSpc>
                <a:spcPts val="2330"/>
              </a:lnSpc>
              <a:buFont typeface="Arial"/>
              <a:buChar char="•"/>
            </a:pPr>
            <a:r>
              <a:rPr lang="en-US" sz="1553" spc="77">
                <a:solidFill>
                  <a:srgbClr val="FFFFFF"/>
                </a:solidFill>
                <a:ea typeface="Gothic A1 Light"/>
              </a:rPr>
              <a:t>선택 변수와 목표 변수의 관계 분석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778321" y="7256841"/>
            <a:ext cx="1482990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666" lvl="1" indent="-179833">
              <a:lnSpc>
                <a:spcPts val="2498"/>
              </a:lnSpc>
              <a:buFont typeface="Arial"/>
              <a:buChar char="•"/>
            </a:pPr>
            <a:r>
              <a:rPr lang="en-US" sz="1665" spc="83">
                <a:solidFill>
                  <a:srgbClr val="FFFFFF"/>
                </a:solidFill>
                <a:ea typeface="Gothic A1 Light"/>
              </a:rPr>
              <a:t>분석 시각화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778322" y="7913182"/>
            <a:ext cx="2243997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666" lvl="1" indent="-179833">
              <a:lnSpc>
                <a:spcPts val="2498"/>
              </a:lnSpc>
              <a:buFont typeface="Arial"/>
              <a:buChar char="•"/>
            </a:pPr>
            <a:r>
              <a:rPr lang="en-US" sz="1665" spc="83">
                <a:solidFill>
                  <a:srgbClr val="FFFFFF"/>
                </a:solidFill>
                <a:ea typeface="Gothic A1 Light"/>
              </a:rPr>
              <a:t>시각화 취합 및 정리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778321" y="8580195"/>
            <a:ext cx="1545332" cy="2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666" lvl="1" indent="-179833">
              <a:lnSpc>
                <a:spcPts val="2498"/>
              </a:lnSpc>
              <a:buFont typeface="Arial"/>
              <a:buChar char="•"/>
            </a:pPr>
            <a:r>
              <a:rPr lang="en-US" sz="1665" spc="83">
                <a:solidFill>
                  <a:srgbClr val="FFFFFF"/>
                </a:solidFill>
                <a:ea typeface="Gothic A1 Light"/>
              </a:rPr>
              <a:t>보고서 작성 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778321" y="9234308"/>
            <a:ext cx="731242" cy="27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5425" lvl="1" indent="-167713">
              <a:lnSpc>
                <a:spcPts val="2330"/>
              </a:lnSpc>
              <a:buFont typeface="Arial"/>
              <a:buChar char="•"/>
            </a:pPr>
            <a:r>
              <a:rPr lang="en-US" sz="1553" spc="77">
                <a:solidFill>
                  <a:srgbClr val="FFFFFF"/>
                </a:solidFill>
                <a:ea typeface="Gothic A1 Light"/>
              </a:rPr>
              <a:t>발표</a:t>
            </a:r>
          </a:p>
        </p:txBody>
      </p:sp>
      <p:grpSp>
        <p:nvGrpSpPr>
          <p:cNvPr id="71" name="Group 71"/>
          <p:cNvGrpSpPr/>
          <p:nvPr/>
        </p:nvGrpSpPr>
        <p:grpSpPr>
          <a:xfrm>
            <a:off x="6724324" y="2043156"/>
            <a:ext cx="4084215" cy="366217"/>
            <a:chOff x="0" y="-19050"/>
            <a:chExt cx="5445620" cy="488289"/>
          </a:xfrm>
        </p:grpSpPr>
        <p:sp>
          <p:nvSpPr>
            <p:cNvPr id="72" name="TextBox 72"/>
            <p:cNvSpPr txBox="1"/>
            <p:nvPr/>
          </p:nvSpPr>
          <p:spPr>
            <a:xfrm>
              <a:off x="0" y="-9525"/>
              <a:ext cx="2495527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7"/>
                </a:lnSpc>
              </a:pPr>
              <a:r>
                <a:rPr lang="en-US" sz="2797">
                  <a:solidFill>
                    <a:srgbClr val="FDB515"/>
                  </a:solidFill>
                  <a:latin typeface="Gothic A1 Bold"/>
                </a:rPr>
                <a:t>TEAM. 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991537" y="-19050"/>
              <a:ext cx="3454083" cy="46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8"/>
                </a:lnSpc>
              </a:pPr>
              <a:r>
                <a:rPr lang="en-US" sz="2748">
                  <a:solidFill>
                    <a:srgbClr val="FDB515"/>
                  </a:solidFill>
                  <a:ea typeface="Gothic A1 Bold"/>
                </a:rPr>
                <a:t>그것이 알고싶다</a:t>
              </a: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3113682" y="3151138"/>
            <a:ext cx="787301" cy="33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21"/>
              </a:lnSpc>
              <a:spcBef>
                <a:spcPct val="0"/>
              </a:spcBef>
            </a:pPr>
            <a:r>
              <a:rPr lang="en-US" sz="2187" spc="85">
                <a:solidFill>
                  <a:srgbClr val="FFFFFF"/>
                </a:solidFill>
                <a:latin typeface="Gothic A1 Medium"/>
              </a:rPr>
              <a:t>Tasks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8288765" y="3135892"/>
            <a:ext cx="989376" cy="69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  <a:spcBef>
                <a:spcPct val="0"/>
              </a:spcBef>
            </a:pPr>
            <a:r>
              <a:rPr lang="en-US" sz="2187" spc="85">
                <a:solidFill>
                  <a:srgbClr val="FFFFFF"/>
                </a:solidFill>
                <a:latin typeface="Gothic A1 Medium"/>
              </a:rPr>
              <a:t>Week 2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0531517" y="3132641"/>
            <a:ext cx="989376" cy="69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  <a:spcBef>
                <a:spcPct val="0"/>
              </a:spcBef>
            </a:pPr>
            <a:r>
              <a:rPr lang="en-US" sz="2187" spc="85">
                <a:solidFill>
                  <a:srgbClr val="FFFFFF"/>
                </a:solidFill>
                <a:latin typeface="Gothic A1 Medium"/>
              </a:rPr>
              <a:t>Week 3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2467730" y="3136983"/>
            <a:ext cx="1482813" cy="33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  <a:spcBef>
                <a:spcPct val="0"/>
              </a:spcBef>
            </a:pPr>
            <a:r>
              <a:rPr lang="en-US" sz="2187" spc="85">
                <a:solidFill>
                  <a:srgbClr val="FFFFFF"/>
                </a:solidFill>
                <a:latin typeface="Gothic A1 Medium"/>
              </a:rPr>
              <a:t>Week 4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4706564" y="3136983"/>
            <a:ext cx="1482813" cy="33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  <a:spcBef>
                <a:spcPct val="0"/>
              </a:spcBef>
            </a:pPr>
            <a:r>
              <a:rPr lang="en-US" sz="2187" spc="85">
                <a:solidFill>
                  <a:srgbClr val="FFFFFF"/>
                </a:solidFill>
                <a:latin typeface="Gothic A1 Medium"/>
              </a:rPr>
              <a:t>Week 5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6032037" y="3135892"/>
            <a:ext cx="989376" cy="69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1"/>
              </a:lnSpc>
              <a:spcBef>
                <a:spcPct val="0"/>
              </a:spcBef>
            </a:pPr>
            <a:r>
              <a:rPr lang="en-US" sz="2187" spc="85">
                <a:solidFill>
                  <a:srgbClr val="FFFFFF"/>
                </a:solidFill>
                <a:latin typeface="Gothic A1 Medium"/>
              </a:rPr>
              <a:t>Week 1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5501714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18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5957958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21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6395645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22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846351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23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7290566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24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731076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25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8182646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28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620828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29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9080564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30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9588013" y="3964808"/>
            <a:ext cx="145686" cy="3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1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0014403" y="3964808"/>
            <a:ext cx="145686" cy="3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2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0461122" y="3964808"/>
            <a:ext cx="145686" cy="3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5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0916057" y="3964808"/>
            <a:ext cx="145686" cy="3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6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1368249" y="3964808"/>
            <a:ext cx="145686" cy="3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7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1812780" y="3964808"/>
            <a:ext cx="145686" cy="3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8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2243764" y="3964808"/>
            <a:ext cx="145686" cy="32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9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2632101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12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13060758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13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3510969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14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3955184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15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404449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16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4852156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19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5302367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20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5746582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21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6211780" y="3964807"/>
            <a:ext cx="291207" cy="66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F1F0F0"/>
                </a:solidFill>
                <a:latin typeface="Gothic A1 Bold"/>
              </a:rPr>
              <a:t>22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3175073" y="3932090"/>
            <a:ext cx="601596" cy="36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053" spc="102">
                <a:solidFill>
                  <a:srgbClr val="FFFFFF"/>
                </a:solidFill>
                <a:latin typeface="Gothic A1 Light"/>
              </a:rPr>
              <a:t>Date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1494" y="5710117"/>
            <a:ext cx="11365012" cy="120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6"/>
              </a:lnSpc>
            </a:pPr>
            <a:r>
              <a:rPr lang="en-US" sz="3504">
                <a:solidFill>
                  <a:srgbClr val="FFFFFF"/>
                </a:solidFill>
                <a:ea typeface="Gothic A1 Light"/>
              </a:rPr>
              <a:t>현재까지 분석한 변수들을 활용하여 딥러닝 방법을 사용하여 </a:t>
            </a:r>
          </a:p>
          <a:p>
            <a:pPr algn="ctr">
              <a:lnSpc>
                <a:spcPts val="4906"/>
              </a:lnSpc>
            </a:pPr>
            <a:r>
              <a:rPr lang="en-US" sz="3504">
                <a:solidFill>
                  <a:srgbClr val="FFFFFF"/>
                </a:solidFill>
                <a:latin typeface="Gothic A1 Light"/>
              </a:rPr>
              <a:t>viewpoint 예측모델의 초기모델을 완성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12498" y="3635132"/>
            <a:ext cx="15609922" cy="87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66"/>
              </a:lnSpc>
            </a:pPr>
            <a:r>
              <a:rPr lang="en-US" sz="5512">
                <a:solidFill>
                  <a:srgbClr val="EA847A"/>
                </a:solidFill>
                <a:ea typeface="Gothic A1 Medium"/>
              </a:rPr>
              <a:t>분석한 변수들을 활용하여 Viewpoint 예측모델 개발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7643" y="4569199"/>
            <a:ext cx="8267708" cy="5794921"/>
            <a:chOff x="0" y="0"/>
            <a:chExt cx="11023611" cy="772656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023611" cy="7726562"/>
              <a:chOff x="0" y="0"/>
              <a:chExt cx="2528517" cy="177226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28517" cy="1772264"/>
              </a:xfrm>
              <a:custGeom>
                <a:avLst/>
                <a:gdLst/>
                <a:ahLst/>
                <a:cxnLst/>
                <a:rect l="l" t="t" r="r" b="b"/>
                <a:pathLst>
                  <a:path w="2528517" h="1772264">
                    <a:moveTo>
                      <a:pt x="0" y="0"/>
                    </a:moveTo>
                    <a:lnTo>
                      <a:pt x="2528517" y="0"/>
                    </a:lnTo>
                    <a:lnTo>
                      <a:pt x="2528517" y="1772264"/>
                    </a:lnTo>
                    <a:lnTo>
                      <a:pt x="0" y="177226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527"/>
            <a:stretch>
              <a:fillRect/>
            </a:stretch>
          </p:blipFill>
          <p:spPr>
            <a:xfrm>
              <a:off x="79236" y="111946"/>
              <a:ext cx="10944375" cy="7614616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" y="98426"/>
            <a:ext cx="5508295" cy="78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Viewpoint 예측모델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0507" y="1527482"/>
            <a:ext cx="13518720" cy="265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ea typeface="Gothic A1 Light"/>
              </a:rPr>
              <a:t>사용 변수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Gothic A1 Light"/>
              </a:rPr>
              <a:t>series or Movie, 제작국가, 상영국가, hidden gem score, imdb score,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Gothic A1 Light"/>
              </a:rPr>
              <a:t>imdb vote, 상영시간, 출시월, 장르, 태그 수, 시청 연령</a:t>
            </a:r>
          </a:p>
          <a:p>
            <a:pPr marL="539750" lvl="1" indent="-269875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Gothic A1 Light"/>
              </a:rPr>
              <a:t>Released date는 Month만 사용</a:t>
            </a:r>
          </a:p>
          <a:p>
            <a:pPr marL="539750" lvl="1" indent="-269875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ea typeface="Gothic A1 Light"/>
              </a:rPr>
              <a:t>태그 수와 제작 국가는 인코딩에 어려움이 있어서 원 핫 인코딩으로 진행</a:t>
            </a:r>
          </a:p>
          <a:p>
            <a:pPr marL="539750" lvl="1" indent="-269875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ea typeface="Gothic A1 Light"/>
              </a:rPr>
              <a:t>태그나 서비스 제공 국가는 1개의 콘텐츠에 여러 종류가 섞여있어서 포함된 종류 수로 인코딩 진행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8769" y="4251335"/>
            <a:ext cx="7332232" cy="36661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03476" y="4300898"/>
            <a:ext cx="7201962" cy="380404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01806" y="2352960"/>
            <a:ext cx="10229044" cy="147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595" lvl="1" indent="-221298">
              <a:lnSpc>
                <a:spcPts val="2870"/>
              </a:lnSpc>
              <a:buFont typeface="Arial"/>
              <a:buChar char="•"/>
            </a:pPr>
            <a:r>
              <a:rPr lang="en-US" sz="2050">
                <a:solidFill>
                  <a:srgbClr val="FFFFFF"/>
                </a:solidFill>
                <a:latin typeface="Gothic A1 Bold"/>
              </a:rPr>
              <a:t>epochs = 300으로 딥러닝 모델을 통해 오차를 확인한 결과, 꾸준히 오차가 줄고있음</a:t>
            </a:r>
          </a:p>
          <a:p>
            <a:pPr marL="442595" lvl="1" indent="-221298">
              <a:lnSpc>
                <a:spcPts val="2870"/>
              </a:lnSpc>
              <a:buFont typeface="Arial"/>
              <a:buChar char="•"/>
            </a:pPr>
            <a:r>
              <a:rPr lang="en-US" sz="2050">
                <a:solidFill>
                  <a:srgbClr val="FFFFFF"/>
                </a:solidFill>
                <a:latin typeface="Gothic A1 Bold"/>
              </a:rPr>
              <a:t>epochs = 240 정도의 지점에서 오차가 더 이상 줄어들지 않는 것을 확인 </a:t>
            </a:r>
          </a:p>
          <a:p>
            <a:pPr marL="442595" lvl="1" indent="-221298">
              <a:lnSpc>
                <a:spcPts val="2870"/>
              </a:lnSpc>
              <a:buFont typeface="Arial"/>
              <a:buChar char="•"/>
            </a:pPr>
            <a:r>
              <a:rPr lang="en-US" sz="2050">
                <a:solidFill>
                  <a:srgbClr val="FFFFFF"/>
                </a:solidFill>
                <a:ea typeface="Gothic A1 Bold"/>
              </a:rPr>
              <a:t>이 지점을 과적합 지점이라고 판단 후, 새로운 모델을 만들어 </a:t>
            </a:r>
          </a:p>
          <a:p>
            <a:pPr>
              <a:lnSpc>
                <a:spcPts val="2870"/>
              </a:lnSpc>
            </a:pPr>
            <a:r>
              <a:rPr lang="en-US" sz="2050">
                <a:solidFill>
                  <a:srgbClr val="FFFFFF"/>
                </a:solidFill>
                <a:latin typeface="Gothic A1 Bold"/>
              </a:rPr>
              <a:t>test 데이터셋을 넣어서 새로운 모델의 예측오차를 확인</a:t>
            </a:r>
          </a:p>
        </p:txBody>
      </p:sp>
      <p:sp>
        <p:nvSpPr>
          <p:cNvPr id="5" name="AutoShape 5"/>
          <p:cNvSpPr/>
          <p:nvPr/>
        </p:nvSpPr>
        <p:spPr>
          <a:xfrm rot="5400000">
            <a:off x="4074001" y="6179107"/>
            <a:ext cx="7922286" cy="0"/>
          </a:xfrm>
          <a:prstGeom prst="line">
            <a:avLst/>
          </a:prstGeom>
          <a:ln w="47625" cap="rnd">
            <a:solidFill>
              <a:srgbClr val="EA847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" y="98426"/>
            <a:ext cx="5508295" cy="78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Medium"/>
              </a:rPr>
              <a:t>Viewpoint 예측모델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4113" y="2462866"/>
            <a:ext cx="7386889" cy="992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536" lvl="1" indent="-307768">
              <a:lnSpc>
                <a:spcPts val="3991"/>
              </a:lnSpc>
              <a:buFont typeface="Arial"/>
              <a:buChar char="•"/>
            </a:pPr>
            <a:r>
              <a:rPr lang="en-US" sz="2851">
                <a:solidFill>
                  <a:srgbClr val="FFFFFF"/>
                </a:solidFill>
                <a:latin typeface="Gothic A1 Bold"/>
              </a:rPr>
              <a:t>epochs = 150으로 딥러닝 모델을 통해 </a:t>
            </a:r>
          </a:p>
          <a:p>
            <a:pPr>
              <a:lnSpc>
                <a:spcPts val="3991"/>
              </a:lnSpc>
            </a:pPr>
            <a:r>
              <a:rPr lang="en-US" sz="2851">
                <a:solidFill>
                  <a:srgbClr val="FFFFFF"/>
                </a:solidFill>
                <a:ea typeface="Gothic A1 Bold"/>
              </a:rPr>
              <a:t>오차를 확인한 결과, 꾸준히 오차가 줄어듦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8286" y="8142509"/>
            <a:ext cx="5753199" cy="86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500">
                <a:solidFill>
                  <a:srgbClr val="FFFFFF"/>
                </a:solidFill>
                <a:latin typeface="Gothic A1 Bold"/>
              </a:rPr>
              <a:t>epochs = 150, 오차 그래프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Gothic A1 Bold"/>
              </a:rPr>
              <a:t>(부분 : 오차 변동이 큰 앞의 10개 데이터)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27859" y="8142509"/>
            <a:ext cx="5753199" cy="86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500">
                <a:solidFill>
                  <a:srgbClr val="FFFFFF"/>
                </a:solidFill>
                <a:latin typeface="Gothic A1 Bold"/>
              </a:rPr>
              <a:t>epochs = 300, 오차 그래프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Gothic A1 Bold"/>
              </a:rPr>
              <a:t>(부분 : 오차 변동이 큰 앞의 10개 데이터)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56720" y="6904133"/>
            <a:ext cx="10121730" cy="749588"/>
            <a:chOff x="0" y="0"/>
            <a:chExt cx="3478786" cy="2576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78786" cy="257630"/>
            </a:xfrm>
            <a:custGeom>
              <a:avLst/>
              <a:gdLst/>
              <a:ahLst/>
              <a:cxnLst/>
              <a:rect l="l" t="t" r="r" b="b"/>
              <a:pathLst>
                <a:path w="3478786" h="257630">
                  <a:moveTo>
                    <a:pt x="0" y="0"/>
                  </a:moveTo>
                  <a:lnTo>
                    <a:pt x="3478786" y="0"/>
                  </a:lnTo>
                  <a:lnTo>
                    <a:pt x="3478786" y="257630"/>
                  </a:lnTo>
                  <a:lnTo>
                    <a:pt x="0" y="257630"/>
                  </a:lnTo>
                  <a:close/>
                </a:path>
              </a:pathLst>
            </a:custGeom>
            <a:solidFill>
              <a:srgbClr val="FDB515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0682" b="16396"/>
          <a:stretch>
            <a:fillRect/>
          </a:stretch>
        </p:blipFill>
        <p:spPr>
          <a:xfrm>
            <a:off x="8299065" y="6994391"/>
            <a:ext cx="9437040" cy="5690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00847" y="4322717"/>
            <a:ext cx="5980226" cy="591242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03903" y="1993601"/>
            <a:ext cx="13138548" cy="190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228" lvl="1" indent="-288614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FFFFFF"/>
                </a:solidFill>
                <a:ea typeface="Gothic A1 Light"/>
              </a:rPr>
              <a:t>새로운 모델결과 오차가 0.105 정도로 나옴</a:t>
            </a:r>
          </a:p>
          <a:p>
            <a:pPr marL="577228" lvl="1" indent="-288614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FFFFFF"/>
                </a:solidFill>
                <a:latin typeface="Gothic A1 Light"/>
              </a:rPr>
              <a:t>Viewpoint 기준 105점정도의 오차가 나옴</a:t>
            </a:r>
          </a:p>
          <a:p>
            <a:pPr marL="577228" lvl="1" indent="-288614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FFFFFF"/>
                </a:solidFill>
                <a:ea typeface="Gothic A1 Light"/>
              </a:rPr>
              <a:t>오차 그래프를 그려보았을 때 어느 정도의 예측률이 나오는 걸로 보임</a:t>
            </a:r>
          </a:p>
          <a:p>
            <a:pPr marL="577228" lvl="1" indent="-288614">
              <a:lnSpc>
                <a:spcPts val="3743"/>
              </a:lnSpc>
              <a:buFont typeface="Arial"/>
              <a:buChar char="•"/>
            </a:pPr>
            <a:r>
              <a:rPr lang="en-US" sz="2673">
                <a:solidFill>
                  <a:srgbClr val="FFFFFF"/>
                </a:solidFill>
                <a:ea typeface="Gothic A1 Light"/>
              </a:rPr>
              <a:t>테스트 데이터를 이용하여 모델에 적합시켜본 결과 그래프와 같이 어느 정도의 예측이 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98426"/>
            <a:ext cx="10913566" cy="79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ea typeface="Gothic A1 Medium"/>
              </a:rPr>
              <a:t>딥러닝 활용한 Viewpoint 예측모델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60790" y="4456119"/>
            <a:ext cx="1286040" cy="101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  <a:spcBef>
                <a:spcPct val="0"/>
              </a:spcBef>
            </a:pPr>
            <a:r>
              <a:rPr lang="en-US" sz="2962">
                <a:solidFill>
                  <a:srgbClr val="004AAD"/>
                </a:solidFill>
                <a:latin typeface="Gothic A1 Bold"/>
              </a:rPr>
              <a:t>predict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38735" y="6692612"/>
            <a:ext cx="689736" cy="486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7"/>
              </a:lnSpc>
              <a:spcBef>
                <a:spcPct val="0"/>
              </a:spcBef>
            </a:pPr>
            <a:r>
              <a:rPr lang="en-US" sz="2962">
                <a:solidFill>
                  <a:srgbClr val="B1060F"/>
                </a:solidFill>
                <a:latin typeface="Gothic A1 Bold"/>
              </a:rPr>
              <a:t>real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83810" y="4652963"/>
            <a:ext cx="3662826" cy="110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67"/>
              </a:lnSpc>
            </a:pPr>
            <a:r>
              <a:rPr lang="en-US" sz="6975">
                <a:solidFill>
                  <a:srgbClr val="FFFFFF"/>
                </a:solidFill>
                <a:ea typeface="Gothic A1 Medium"/>
              </a:rPr>
              <a:t>기대 효과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40955" y="3836670"/>
            <a:ext cx="13006091" cy="295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Gothic A1 Bold"/>
              </a:rPr>
              <a:t>Contents를 제작, 출시할 때 예측모델을 통해 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DB515"/>
                </a:solidFill>
                <a:latin typeface="Gothic A1 Bold"/>
              </a:rPr>
              <a:t>Viewpoint</a:t>
            </a:r>
            <a:r>
              <a:rPr lang="en-US" sz="4100">
                <a:solidFill>
                  <a:srgbClr val="FDB515"/>
                </a:solidFill>
                <a:ea typeface="Gothic A1 Bold"/>
              </a:rPr>
              <a:t>를 예측</a:t>
            </a:r>
            <a:r>
              <a:rPr lang="en-US" sz="4100">
                <a:solidFill>
                  <a:srgbClr val="FFFFFF"/>
                </a:solidFill>
                <a:ea typeface="Gothic A1 Bold"/>
              </a:rPr>
              <a:t>할 수 있고, 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ea typeface="Gothic A1 Bold"/>
              </a:rPr>
              <a:t>변경 가능한 변수들을 활용하여 </a:t>
            </a:r>
          </a:p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DB515"/>
                </a:solidFill>
                <a:ea typeface="Gothic A1 Bold"/>
              </a:rPr>
              <a:t>제작, 출시, 유통 전략까지 세울 수 있을 것</a:t>
            </a:r>
            <a:r>
              <a:rPr lang="en-US" sz="4100">
                <a:solidFill>
                  <a:srgbClr val="FFFFFF"/>
                </a:solidFill>
                <a:ea typeface="Gothic A1 Bold"/>
              </a:rPr>
              <a:t>으로 기대된다.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" y="98426"/>
            <a:ext cx="11686151" cy="79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ea typeface="Gothic A1 Medium"/>
              </a:rPr>
              <a:t>딥러닝을 통한 Viewpoint 예측 모델 한계점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502" y="4233910"/>
            <a:ext cx="14884996" cy="232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5600" lvl="1" indent="-307800">
              <a:lnSpc>
                <a:spcPts val="4562"/>
              </a:lnSpc>
              <a:buFont typeface="Arial"/>
              <a:buChar char="•"/>
            </a:pPr>
            <a:r>
              <a:rPr lang="en-US" sz="2851">
                <a:solidFill>
                  <a:srgbClr val="FFFFFF"/>
                </a:solidFill>
                <a:latin typeface="Gothic A1 Light"/>
              </a:rPr>
              <a:t>flixpatrol의 랭킹 데이터 셋의 수가 한정되어 있어서 오차를 더 줄이는 것에 한계점이 있었다.</a:t>
            </a:r>
          </a:p>
          <a:p>
            <a:pPr marL="615600" lvl="1" indent="-307800">
              <a:lnSpc>
                <a:spcPts val="4562"/>
              </a:lnSpc>
              <a:buFont typeface="Arial"/>
              <a:buChar char="•"/>
            </a:pPr>
            <a:r>
              <a:rPr lang="en-US" sz="2851">
                <a:solidFill>
                  <a:srgbClr val="FFFFFF"/>
                </a:solidFill>
                <a:ea typeface="Gothic A1 Light"/>
              </a:rPr>
              <a:t>컴퓨터의 사양이 좋지 않아 오래 모델을 돌리기에 시간의 한계점이 있었다.</a:t>
            </a:r>
          </a:p>
          <a:p>
            <a:pPr marL="615600" lvl="1" indent="-307800">
              <a:lnSpc>
                <a:spcPts val="4562"/>
              </a:lnSpc>
              <a:buFont typeface="Arial"/>
              <a:buChar char="•"/>
            </a:pPr>
            <a:r>
              <a:rPr lang="en-US" sz="2851">
                <a:solidFill>
                  <a:srgbClr val="FFFFFF"/>
                </a:solidFill>
                <a:ea typeface="Gothic A1 Light"/>
              </a:rPr>
              <a:t>딥러닝에 대한 이해가 부족하여 오차 범위를 줄이는 데에 어려움이 있었으나, </a:t>
            </a:r>
          </a:p>
          <a:p>
            <a:pPr>
              <a:lnSpc>
                <a:spcPts val="4562"/>
              </a:lnSpc>
            </a:pPr>
            <a:r>
              <a:rPr lang="en-US" sz="2851">
                <a:solidFill>
                  <a:srgbClr val="FFFFFF"/>
                </a:solidFill>
                <a:ea typeface="Gothic A1 Light"/>
              </a:rPr>
              <a:t>추후에 더 공부하고 연구하면 더 좋은 모델로 발전 시킬 수 있을 것이다.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23620" y="4652963"/>
            <a:ext cx="7325486" cy="110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67"/>
              </a:lnSpc>
            </a:pPr>
            <a:r>
              <a:rPr lang="en-US" sz="6974">
                <a:solidFill>
                  <a:srgbClr val="FFFFFF"/>
                </a:solidFill>
                <a:ea typeface="Gothic A1 Medium"/>
              </a:rPr>
              <a:t>프로젝트 진행 소감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82454" y="2284643"/>
            <a:ext cx="13323095" cy="5293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FFFFFF"/>
                </a:solidFill>
                <a:ea typeface="Gothic A1 Bold"/>
              </a:rPr>
              <a:t>채길호 </a:t>
            </a:r>
          </a:p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FFFFFF"/>
                </a:solidFill>
                <a:ea typeface="Gothic A1 Bold"/>
              </a:rPr>
              <a:t>다양한 전공이 모여서 프로젝트를 진행하여 각자의 배경지식의 차이로 충돌이 있었지만,</a:t>
            </a:r>
          </a:p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FFFFFF"/>
                </a:solidFill>
                <a:latin typeface="Gothic A1 Bold"/>
              </a:rPr>
              <a:t> 많은 회의와 토론을 통해서 공통적인 의견을 가질 수 있었다. </a:t>
            </a:r>
          </a:p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FFFFFF"/>
                </a:solidFill>
                <a:ea typeface="Gothic A1 Bold"/>
              </a:rPr>
              <a:t>프로젝트를 통해서 토론과 의견취합의 과정을 알게되서 좋았다.</a:t>
            </a:r>
          </a:p>
          <a:p>
            <a:pPr algn="ctr">
              <a:lnSpc>
                <a:spcPts val="3822"/>
              </a:lnSpc>
            </a:pPr>
            <a:endParaRPr lang="en-US" sz="2730">
              <a:solidFill>
                <a:srgbClr val="FFFFFF"/>
              </a:solidFill>
              <a:ea typeface="Gothic A1 Bold"/>
            </a:endParaRPr>
          </a:p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FFFFFF"/>
                </a:solidFill>
                <a:ea typeface="Gothic A1 Bold"/>
              </a:rPr>
              <a:t>유화영</a:t>
            </a:r>
          </a:p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FFFFFF"/>
                </a:solidFill>
                <a:ea typeface="Gothic A1 Bold"/>
              </a:rPr>
              <a:t>관심있던 주제에 대해 분석을 진행해보게 되어서 즐거웠다. </a:t>
            </a:r>
          </a:p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FFFFFF"/>
                </a:solidFill>
                <a:ea typeface="Gothic A1 Bold"/>
              </a:rPr>
              <a:t>데이터를 구하기 위해 API를 사용해본 것도 신기한 경험이었다.</a:t>
            </a:r>
          </a:p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FFFFFF"/>
                </a:solidFill>
                <a:ea typeface="Gothic A1 Bold"/>
              </a:rPr>
              <a:t>다양한 시각화방법이 있음을 알게 되었고, 직접 코드를 구현해보면서</a:t>
            </a:r>
          </a:p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FFFFFF"/>
                </a:solidFill>
                <a:ea typeface="Gothic A1 Bold"/>
              </a:rPr>
              <a:t>지식을 확장시킬 수 있었다.</a:t>
            </a:r>
          </a:p>
          <a:p>
            <a:pPr algn="ctr">
              <a:lnSpc>
                <a:spcPts val="3822"/>
              </a:lnSpc>
            </a:pPr>
            <a:r>
              <a:rPr lang="en-US" sz="2730">
                <a:solidFill>
                  <a:srgbClr val="FFFFFF"/>
                </a:solidFill>
                <a:ea typeface="Gothic A1 Bold"/>
              </a:rPr>
              <a:t>프로젝트를 통해 데이터 분석의 전과정을 알게 되어서 의미있었다.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56000"/>
          </a:blip>
          <a:srcRect/>
          <a:stretch>
            <a:fillRect/>
          </a:stretch>
        </p:blipFill>
        <p:spPr>
          <a:xfrm>
            <a:off x="6821291" y="1192185"/>
            <a:ext cx="4645419" cy="84423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57450" y="4557714"/>
            <a:ext cx="7403255" cy="1536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69"/>
              </a:lnSpc>
            </a:pPr>
            <a:r>
              <a:rPr lang="en-US" sz="9822">
                <a:solidFill>
                  <a:srgbClr val="FFFFFF"/>
                </a:solidFill>
                <a:latin typeface="Gothic A1 Medium"/>
              </a:rPr>
              <a:t>THANK YOU!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27362" y="4270375"/>
            <a:ext cx="4833276" cy="151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ea typeface="Gothic A1 Bold"/>
              </a:rPr>
              <a:t>문제 정의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5292" y="5320279"/>
            <a:ext cx="4679830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7"/>
              </a:lnSpc>
              <a:spcBef>
                <a:spcPct val="0"/>
              </a:spcBef>
            </a:pPr>
            <a:r>
              <a:rPr lang="en-US" sz="1421">
                <a:solidFill>
                  <a:srgbClr val="FFFFFF">
                    <a:alpha val="98824"/>
                  </a:srgbClr>
                </a:solidFill>
                <a:latin typeface="Gothic A1 Light"/>
              </a:rPr>
              <a:t>2020년도 미국 동영상 OTT 서비스 순위 </a:t>
            </a:r>
          </a:p>
          <a:p>
            <a:pPr algn="ctr">
              <a:lnSpc>
                <a:spcPts val="1847"/>
              </a:lnSpc>
              <a:spcBef>
                <a:spcPct val="0"/>
              </a:spcBef>
            </a:pPr>
            <a:r>
              <a:rPr lang="en-US" sz="1421">
                <a:solidFill>
                  <a:srgbClr val="FFFFFF">
                    <a:alpha val="98824"/>
                  </a:srgbClr>
                </a:solidFill>
                <a:latin typeface="Gothic A1 Light"/>
              </a:rPr>
              <a:t>[출처: parksassociates.com]</a:t>
            </a:r>
          </a:p>
        </p:txBody>
      </p:sp>
      <p:grpSp>
        <p:nvGrpSpPr>
          <p:cNvPr id="3" name="Group 3"/>
          <p:cNvGrpSpPr/>
          <p:nvPr/>
        </p:nvGrpSpPr>
        <p:grpSpPr>
          <a:xfrm rot="-692241">
            <a:off x="1088961" y="5557112"/>
            <a:ext cx="6179116" cy="3656665"/>
            <a:chOff x="0" y="0"/>
            <a:chExt cx="8238821" cy="487555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99000"/>
            </a:blip>
            <a:srcRect/>
            <a:stretch>
              <a:fillRect/>
            </a:stretch>
          </p:blipFill>
          <p:spPr>
            <a:xfrm>
              <a:off x="0" y="0"/>
              <a:ext cx="8238821" cy="4119411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0" y="4052736"/>
              <a:ext cx="8238821" cy="822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7"/>
                </a:lnSpc>
              </a:pPr>
              <a:r>
                <a:rPr lang="en-US" sz="1762">
                  <a:solidFill>
                    <a:srgbClr val="FFFFFF">
                      <a:alpha val="98824"/>
                    </a:srgbClr>
                  </a:solidFill>
                  <a:ea typeface="Gothic A1 Light"/>
                </a:rPr>
                <a:t>전년 대비 기기에 따른 동영상 이용 추이 (2020년)</a:t>
              </a:r>
            </a:p>
            <a:p>
              <a:pPr algn="ctr">
                <a:lnSpc>
                  <a:spcPts val="2467"/>
                </a:lnSpc>
              </a:pPr>
              <a:r>
                <a:rPr lang="en-US" sz="1762">
                  <a:solidFill>
                    <a:srgbClr val="FFFFFF">
                      <a:alpha val="98824"/>
                    </a:srgbClr>
                  </a:solidFill>
                  <a:latin typeface="Gothic A1 Light"/>
                </a:rPr>
                <a:t>[출처: blog.adobe.com]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99000"/>
          </a:blip>
          <a:srcRect b="1623"/>
          <a:stretch>
            <a:fillRect/>
          </a:stretch>
        </p:blipFill>
        <p:spPr>
          <a:xfrm rot="427610">
            <a:off x="10669612" y="6121882"/>
            <a:ext cx="6688180" cy="37166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99000"/>
          </a:blip>
          <a:srcRect/>
          <a:stretch>
            <a:fillRect/>
          </a:stretch>
        </p:blipFill>
        <p:spPr>
          <a:xfrm>
            <a:off x="8452883" y="1910255"/>
            <a:ext cx="4943322" cy="28975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99000"/>
          </a:blip>
          <a:srcRect/>
          <a:stretch>
            <a:fillRect/>
          </a:stretch>
        </p:blipFill>
        <p:spPr>
          <a:xfrm rot="699333">
            <a:off x="12985995" y="1898156"/>
            <a:ext cx="3991972" cy="40647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99000"/>
          </a:blip>
          <a:srcRect/>
          <a:stretch>
            <a:fillRect/>
          </a:stretch>
        </p:blipFill>
        <p:spPr>
          <a:xfrm>
            <a:off x="4446763" y="2382088"/>
            <a:ext cx="4198067" cy="423959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99000"/>
          </a:blip>
          <a:srcRect/>
          <a:stretch>
            <a:fillRect/>
          </a:stretch>
        </p:blipFill>
        <p:spPr>
          <a:xfrm rot="-271955">
            <a:off x="6005711" y="5865675"/>
            <a:ext cx="5110669" cy="383300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4300" y="-34925"/>
            <a:ext cx="13067606" cy="117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ea typeface="Gothic A1 Bold"/>
              </a:rPr>
              <a:t>연구 배경 - Why OTT platform ?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-559574">
            <a:off x="1281789" y="2028058"/>
            <a:ext cx="5338351" cy="355890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0" y="4415955"/>
            <a:ext cx="18288000" cy="1707440"/>
            <a:chOff x="0" y="-114573"/>
            <a:chExt cx="24384000" cy="2276586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4384000" cy="2162013"/>
              <a:chOff x="0" y="0"/>
              <a:chExt cx="7727411" cy="68515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727410" cy="685153"/>
              </a:xfrm>
              <a:custGeom>
                <a:avLst/>
                <a:gdLst/>
                <a:ahLst/>
                <a:cxnLst/>
                <a:rect l="l" t="t" r="r" b="b"/>
                <a:pathLst>
                  <a:path w="7727410" h="685153">
                    <a:moveTo>
                      <a:pt x="0" y="0"/>
                    </a:moveTo>
                    <a:lnTo>
                      <a:pt x="7727410" y="0"/>
                    </a:lnTo>
                    <a:lnTo>
                      <a:pt x="7727410" y="685153"/>
                    </a:lnTo>
                    <a:lnTo>
                      <a:pt x="0" y="685153"/>
                    </a:lnTo>
                    <a:close/>
                  </a:path>
                </a:pathLst>
              </a:custGeom>
              <a:solidFill>
                <a:srgbClr val="17233D">
                  <a:alpha val="95686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-114573"/>
              <a:ext cx="24384000" cy="1854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77"/>
                </a:lnSpc>
              </a:pPr>
              <a:r>
                <a:rPr lang="en-US" sz="8269">
                  <a:solidFill>
                    <a:srgbClr val="FDB515"/>
                  </a:solidFill>
                  <a:ea typeface="Gothic A1 Bold"/>
                </a:rPr>
                <a:t>최근 OTT 산업의 성장률은 급격히 증가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 rot="-65483">
            <a:off x="6568119" y="6842340"/>
            <a:ext cx="10967268" cy="744942"/>
            <a:chOff x="15024" y="347086"/>
            <a:chExt cx="14623024" cy="993256"/>
          </a:xfrm>
        </p:grpSpPr>
        <p:grpSp>
          <p:nvGrpSpPr>
            <p:cNvPr id="18" name="Group 18"/>
            <p:cNvGrpSpPr/>
            <p:nvPr/>
          </p:nvGrpSpPr>
          <p:grpSpPr>
            <a:xfrm rot="-181188">
              <a:off x="15024" y="384516"/>
              <a:ext cx="14623024" cy="955826"/>
              <a:chOff x="0" y="0"/>
              <a:chExt cx="12935965" cy="84555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935965" cy="845552"/>
              </a:xfrm>
              <a:custGeom>
                <a:avLst/>
                <a:gdLst/>
                <a:ahLst/>
                <a:cxnLst/>
                <a:rect l="l" t="t" r="r" b="b"/>
                <a:pathLst>
                  <a:path w="12935965" h="845552">
                    <a:moveTo>
                      <a:pt x="0" y="0"/>
                    </a:moveTo>
                    <a:lnTo>
                      <a:pt x="12935965" y="0"/>
                    </a:lnTo>
                    <a:lnTo>
                      <a:pt x="12935965" y="845552"/>
                    </a:lnTo>
                    <a:lnTo>
                      <a:pt x="0" y="845552"/>
                    </a:lnTo>
                    <a:close/>
                  </a:path>
                </a:pathLst>
              </a:custGeom>
              <a:solidFill>
                <a:srgbClr val="B1060F">
                  <a:alpha val="56863"/>
                </a:srgbClr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 rot="21365383">
              <a:off x="746688" y="347086"/>
              <a:ext cx="13152968" cy="654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4"/>
                </a:lnSpc>
                <a:spcBef>
                  <a:spcPct val="0"/>
                </a:spcBef>
              </a:pPr>
              <a:r>
                <a:rPr lang="en-US" sz="2896">
                  <a:solidFill>
                    <a:srgbClr val="FFFFFF"/>
                  </a:solidFill>
                  <a:ea typeface="Gothic A1 Medium"/>
                </a:rPr>
                <a:t>넷플릭스코리아, 2020년 한국 매출 4155억 실적 첫 공개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8621" y="2161764"/>
            <a:ext cx="7431312" cy="43558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-2197636" y="2677833"/>
            <a:ext cx="2961784" cy="152531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74355">
            <a:off x="4070043" y="8095132"/>
            <a:ext cx="1385988" cy="6323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8621" y="6584768"/>
            <a:ext cx="3209514" cy="695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3"/>
              </a:lnSpc>
            </a:pPr>
            <a:r>
              <a:rPr lang="en-US" sz="2024">
                <a:solidFill>
                  <a:srgbClr val="FFFFFF"/>
                </a:solidFill>
                <a:ea typeface="Gothic A1 Medium"/>
              </a:rPr>
              <a:t>스트리밍이 가능한 가구의 TV 사용량 중 스트리밍 비율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38548" y="6575243"/>
            <a:ext cx="3924884" cy="74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FFFFFF"/>
                </a:solidFill>
                <a:ea typeface="Gothic A1 Medium"/>
              </a:rPr>
              <a:t>서비스별 동영상 </a:t>
            </a:r>
          </a:p>
          <a:p>
            <a:pPr algn="ctr">
              <a:lnSpc>
                <a:spcPts val="2964"/>
              </a:lnSpc>
            </a:pPr>
            <a:r>
              <a:rPr lang="en-US" sz="2117">
                <a:solidFill>
                  <a:srgbClr val="FFFFFF"/>
                </a:solidFill>
                <a:ea typeface="Gothic A1 Medium"/>
              </a:rPr>
              <a:t>스트리밍 보급률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0001" y="7684233"/>
            <a:ext cx="1595735" cy="87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7"/>
              </a:lnSpc>
            </a:pPr>
            <a:r>
              <a:rPr lang="en-US" sz="5636">
                <a:solidFill>
                  <a:srgbClr val="FFFFFF"/>
                </a:solidFill>
                <a:latin typeface="Gothic A1 Bold"/>
              </a:rPr>
              <a:t>25%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87893" y="7711341"/>
            <a:ext cx="1626195" cy="206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Gothic A1 Medium"/>
              </a:rPr>
              <a:t> </a:t>
            </a:r>
            <a:r>
              <a:rPr lang="en-US" sz="1959">
                <a:solidFill>
                  <a:srgbClr val="E50914"/>
                </a:solidFill>
                <a:latin typeface="Gothic A1 Medium"/>
              </a:rPr>
              <a:t>Netflix 34%</a:t>
            </a:r>
          </a:p>
          <a:p>
            <a:pPr algn="ctr">
              <a:lnSpc>
                <a:spcPts val="2743"/>
              </a:lnSpc>
            </a:pPr>
            <a:endParaRPr lang="en-US" sz="1959">
              <a:solidFill>
                <a:srgbClr val="E50914"/>
              </a:solidFill>
              <a:latin typeface="Gothic A1 Medium"/>
            </a:endParaRPr>
          </a:p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Gothic A1 Medium"/>
              </a:rPr>
              <a:t>Disney + 23 %</a:t>
            </a:r>
          </a:p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Gothic A1 Medium"/>
              </a:rPr>
              <a:t>Youtube 20%</a:t>
            </a:r>
          </a:p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Gothic A1 Medium"/>
              </a:rPr>
              <a:t>Hula 11%</a:t>
            </a:r>
          </a:p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FFFFFF"/>
                </a:solidFill>
                <a:latin typeface="Gothic A1 Medium"/>
              </a:rPr>
              <a:t>Amazon 8%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-34925"/>
            <a:ext cx="10431480" cy="117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ea typeface="Gothic A1 Bold"/>
              </a:rPr>
              <a:t>연구 배경 - Why Netflix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84433" y="8441023"/>
            <a:ext cx="8232217" cy="111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6"/>
              </a:lnSpc>
            </a:pPr>
            <a:r>
              <a:rPr lang="en-US" sz="2083">
                <a:solidFill>
                  <a:srgbClr val="FFFFFF"/>
                </a:solidFill>
                <a:ea typeface="Gothic A1 Medium"/>
              </a:rPr>
              <a:t>미국 동영상 OTT 서비스 가입자 수 순위를 2020년 3분기 기준으로,</a:t>
            </a:r>
          </a:p>
          <a:p>
            <a:pPr>
              <a:lnSpc>
                <a:spcPts val="2916"/>
              </a:lnSpc>
            </a:pPr>
            <a:r>
              <a:rPr lang="en-US" sz="2083">
                <a:solidFill>
                  <a:srgbClr val="FFFFFF"/>
                </a:solidFill>
                <a:latin typeface="Gothic A1 Medium"/>
              </a:rPr>
              <a:t>1</a:t>
            </a:r>
            <a:r>
              <a:rPr lang="en-US" sz="2083">
                <a:solidFill>
                  <a:srgbClr val="FFFFFF"/>
                </a:solidFill>
                <a:ea typeface="Gothic A1 Medium"/>
              </a:rPr>
              <a:t>위 넷플릭스 (Netflix), 2위 아마존 프라임 비디오(Amazon Prime Video), 3위 훌루(Hulu)까지는 견고한 3자 구도를 형성한다.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01030" y="2161765"/>
            <a:ext cx="6580663" cy="5002765"/>
            <a:chOff x="0" y="0"/>
            <a:chExt cx="8774217" cy="66703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0"/>
              <a:ext cx="8774217" cy="5849478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0" y="5792328"/>
              <a:ext cx="8774217" cy="87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98"/>
                </a:lnSpc>
                <a:spcBef>
                  <a:spcPct val="0"/>
                </a:spcBef>
              </a:pPr>
              <a:r>
                <a:rPr lang="en-US" sz="1998">
                  <a:solidFill>
                    <a:srgbClr val="FFFFFF"/>
                  </a:solidFill>
                  <a:latin typeface="Gothic A1 Medium"/>
                </a:rPr>
                <a:t>2020년도 미국 동영상 OTT 서비스 순위 </a:t>
              </a:r>
            </a:p>
            <a:p>
              <a:pPr algn="ctr">
                <a:lnSpc>
                  <a:spcPts val="2598"/>
                </a:lnSpc>
                <a:spcBef>
                  <a:spcPct val="0"/>
                </a:spcBef>
              </a:pPr>
              <a:r>
                <a:rPr lang="en-US" sz="1998">
                  <a:solidFill>
                    <a:srgbClr val="FFFFFF"/>
                  </a:solidFill>
                  <a:latin typeface="Gothic A1 Medium"/>
                </a:rPr>
                <a:t>[출처: parksassociates.com]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131752" y="7332664"/>
            <a:ext cx="6337102" cy="89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599">
                <a:solidFill>
                  <a:srgbClr val="FDB515"/>
                </a:solidFill>
                <a:latin typeface="Gothic A1 Medium"/>
              </a:rPr>
              <a:t>"넷플릭스는 OTT와 스트리밍 서비스 개념을 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DB515"/>
                </a:solidFill>
                <a:ea typeface="Gothic A1 Medium"/>
              </a:rPr>
              <a:t>대중화시킨 사업자로 1위를 이어가고 있다."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21869" y="666750"/>
            <a:ext cx="2291953" cy="52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49">
                <a:solidFill>
                  <a:srgbClr val="FFFFFF"/>
                </a:solidFill>
                <a:latin typeface="Gothic A1 Medium"/>
              </a:rPr>
              <a:t>(Worldwide)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5454</Words>
  <Application>Microsoft Office PowerPoint</Application>
  <PresentationFormat>사용자 지정</PresentationFormat>
  <Paragraphs>1025</Paragraphs>
  <Slides>69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Calibri</vt:lpstr>
      <vt:lpstr>Arial</vt:lpstr>
      <vt:lpstr>Gothic A1 Medium</vt:lpstr>
      <vt:lpstr>Gothic A1 Bold</vt:lpstr>
      <vt:lpstr>Noto Sans KR</vt:lpstr>
      <vt:lpstr>Gothic A1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넷플릭스(길호님대본)</dc:title>
  <cp:lastModifiedBy>j</cp:lastModifiedBy>
  <cp:revision>12</cp:revision>
  <cp:lastPrinted>2021-07-20T01:54:25Z</cp:lastPrinted>
  <dcterms:created xsi:type="dcterms:W3CDTF">2006-08-16T00:00:00Z</dcterms:created>
  <dcterms:modified xsi:type="dcterms:W3CDTF">2021-07-20T01:55:48Z</dcterms:modified>
  <dc:identifier>DAEksD3W5QQ</dc:identifier>
</cp:coreProperties>
</file>